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69" r:id="rId4"/>
    <p:sldId id="258" r:id="rId5"/>
    <p:sldId id="271" r:id="rId6"/>
    <p:sldId id="270" r:id="rId7"/>
    <p:sldId id="259" r:id="rId8"/>
    <p:sldId id="264" r:id="rId9"/>
    <p:sldId id="260" r:id="rId10"/>
    <p:sldId id="265" r:id="rId11"/>
    <p:sldId id="266" r:id="rId12"/>
    <p:sldId id="261" r:id="rId13"/>
    <p:sldId id="268" r:id="rId14"/>
    <p:sldId id="263" r:id="rId15"/>
    <p:sldId id="272" r:id="rId16"/>
    <p:sldId id="267" r:id="rId17"/>
    <p:sldId id="273" r:id="rId18"/>
    <p:sldId id="281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0" r:id="rId27"/>
    <p:sldId id="283" r:id="rId28"/>
    <p:sldId id="285" r:id="rId29"/>
    <p:sldId id="284" r:id="rId30"/>
    <p:sldId id="288" r:id="rId31"/>
    <p:sldId id="286" r:id="rId32"/>
    <p:sldId id="289" r:id="rId33"/>
    <p:sldId id="291" r:id="rId34"/>
    <p:sldId id="290" r:id="rId35"/>
    <p:sldId id="292" r:id="rId36"/>
    <p:sldId id="287" r:id="rId37"/>
    <p:sldId id="293" r:id="rId38"/>
    <p:sldId id="298" r:id="rId39"/>
    <p:sldId id="297" r:id="rId40"/>
    <p:sldId id="295" r:id="rId41"/>
    <p:sldId id="294" r:id="rId42"/>
    <p:sldId id="296" r:id="rId43"/>
    <p:sldId id="299" r:id="rId44"/>
    <p:sldId id="300" r:id="rId45"/>
    <p:sldId id="301" r:id="rId46"/>
    <p:sldId id="304" r:id="rId47"/>
    <p:sldId id="305" r:id="rId48"/>
    <p:sldId id="306" r:id="rId49"/>
    <p:sldId id="303" r:id="rId50"/>
    <p:sldId id="302" r:id="rId51"/>
    <p:sldId id="310" r:id="rId52"/>
    <p:sldId id="307" r:id="rId53"/>
    <p:sldId id="312" r:id="rId54"/>
    <p:sldId id="313" r:id="rId55"/>
    <p:sldId id="316" r:id="rId56"/>
    <p:sldId id="314" r:id="rId57"/>
    <p:sldId id="315" r:id="rId58"/>
    <p:sldId id="309" r:id="rId59"/>
    <p:sldId id="317" r:id="rId60"/>
    <p:sldId id="308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2" r:id="rId74"/>
    <p:sldId id="331" r:id="rId75"/>
    <p:sldId id="337" r:id="rId76"/>
    <p:sldId id="336" r:id="rId77"/>
    <p:sldId id="333" r:id="rId78"/>
    <p:sldId id="334" r:id="rId79"/>
    <p:sldId id="335" r:id="rId80"/>
    <p:sldId id="339" r:id="rId81"/>
    <p:sldId id="340" r:id="rId82"/>
    <p:sldId id="341" r:id="rId83"/>
    <p:sldId id="342" r:id="rId84"/>
    <p:sldId id="343" r:id="rId85"/>
    <p:sldId id="344" r:id="rId86"/>
    <p:sldId id="26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E4CF3-E792-4FFD-A1B0-B939FC0F373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47253-B6BD-48CC-8459-6C8D0BED6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9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3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5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62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91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9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3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3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57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29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1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73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45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65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3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6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87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7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72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8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3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8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77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92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68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95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6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4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6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26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7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9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3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89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6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8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294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803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4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99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81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9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467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96EE-0330-BF76-C92C-73D23C22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3E5B7-F25F-028F-1DC6-B6A8E3C08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F4A57-2BE1-F116-2447-55A3211C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6154-9375-E3FF-0491-9AA9050C8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14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53D2-1347-9940-D4BE-ACD2CDB7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5C289-6F0A-C761-713E-D89924C10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889FF-B446-18CE-1876-D9F113316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A2187-768D-D8FA-62CC-86B5053EE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7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0AB06-1D2A-8C77-7EE8-336BE249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40D9B-471D-1D2D-39AD-C6F0E60B2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3C5A2-17D6-1D8F-CFD4-10B8D5663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4213-CEAB-C7AF-8453-7E5A8DA0A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20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27CC-4497-35BD-7199-59130D99C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CBA8F-E0FE-9B21-9D31-807E09E6C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610BA-9C6F-6876-F55A-A9D781014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EE567-618E-BD7F-D05B-1CBC3DA6D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C431B-DCF9-4175-72D5-735498359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B90A0-00C1-7858-6582-57573D3DA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39ECE-8922-FB32-30ED-42D6BBEC8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E09DD-4184-D53D-6854-EBC63C76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432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0EF2-BFA6-D2D0-7863-E1E31BFEE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A3DE3-F429-4B39-8861-A2ED8A363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A2737-FC03-97AA-D26D-F6A946FC1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C131-15D4-9C5F-AC1E-161063C36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156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1153-72FB-B971-F658-276B1EAC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480CC-D84A-D795-A68A-A8A000F2C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1E866-BBFA-3D9F-1FE5-BD81D1359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567C7-1756-C192-40A9-89A72C213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1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99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575-C984-9A9A-D74F-CEF26E507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DA06F-FD92-3FC7-A944-F500DAF2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4D93F-55F5-5353-1B32-4626AC11D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AE659-3923-8021-7561-68E29AF1F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5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4A566-8231-FE3B-4901-D359C597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2DBC5-F004-C0F8-2B28-EF7039838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F94E2-EDE5-F8BF-640C-B58196CDF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34D4C-60EA-6C14-12DE-8128E2EB6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49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43890-4662-D076-7659-C2A64205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9400C-0F42-FDFE-72FB-2650C5D16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345D7-EBC8-6C8C-E842-E93012CB0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1AFC3-F80A-C5ED-67D1-A8C16AFB3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62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BFBED-630C-96A0-6F14-965527F75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7D65F-7395-7DB8-CA97-7DEC966BC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25657-D6B4-121D-E77C-1C64DDD4E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B358C-CEB8-E032-84AD-37E892ABC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45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9CC4-E4C0-2104-3E4F-9AE090536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EEE93-40C3-1259-86E4-B78DB68CC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67B95-491A-3AE8-CC97-F83FD362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C4EDE-4A9E-3347-AABF-1E53C8AF1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68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4FA9-2D8D-42F7-E0F7-A1637579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64042-FECA-C07C-2593-E2C3F974B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42BE7-B422-34C8-5A8F-A43646615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CFCCF-55D1-B937-B6CE-6E80223B4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842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EBE81-3ACB-592E-0257-826FE09B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0E17C-E729-0082-6931-3DE823E2E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A71D6-ADAA-D8DD-20CF-AC95CD8C6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F5D09-049D-56F1-6A51-337D61918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25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7DA3-C150-F855-00D1-86D629DA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8DE55-0D5B-7386-7EAC-7D76654A7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F0F95-DC1A-BB9B-A11A-0B61C9C14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5F693-08B7-8E27-C1DB-CD77662A4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50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9845-2F4B-106A-384B-DFBA2E14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008B2-D094-7D3C-88EF-4A7859258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867ED-C296-5B12-5AF4-F3879997C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1A74-8860-B947-3D2A-8B649F4C8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396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359E-D6DC-A58D-B285-621D00137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938AA-46E9-F441-3EFA-05B9A3A61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F3115-1ECA-49C4-854A-8880E3E8F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4C197-7892-31B8-A232-F2634E9ED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6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3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DB7B2-4796-193B-1731-1F78DFA7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64828-DD4F-4218-C65D-41C9BBA6F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D543F-81B7-D3DE-7ED9-48980228F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ACADC-DD14-77DD-3F6C-7F55CE81A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9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64A1-B9FD-CE7D-D55E-497B4E91C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55D13-EF5E-091D-1D41-D0E83AABE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E63C6-61C9-125B-10CC-2513FA515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EC28-DD81-2D2C-5C5C-780FE5B50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6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DE88-D719-6668-D6B9-CF216683E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53971-F622-A759-E53B-083EF96E4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D056B-F9BC-9989-DD5E-4E8437457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F9866-29B9-0C23-7E62-D1C6D41AD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957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8703C-83F4-BB7E-7FA9-FAD040CE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FED56-A8C2-A32A-7B83-6F8394E0A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25233-D4D9-7A67-C5F6-1EAFE4F05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C93F-A237-DFBF-CB91-999B37A32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1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6C13-37B3-21E5-412B-45BA8786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2DF43-32E2-588A-F0DD-953164BF8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F5693-F69E-6671-A7EC-B194FFB2D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2B0A-3667-0BEF-432F-14BA49CA2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5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47253-B6BD-48CC-8459-6C8D0BED6C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8EB7-B4D2-121A-9379-483C11F00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5936-491E-2F98-5459-41D7B8D11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3E545-3FF0-CAFF-EB51-07DD6067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4134-9B11-081D-6F76-96ABB88C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34C6D-28B1-5E19-7230-464E1FD5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6B0A-38B8-1424-E595-ABBFBD7E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24020-D5F6-5920-9ADD-33D429F78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0809E-5C5E-65EB-E3F2-CB1981A0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623F8-111F-99EB-0476-9F2307BC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4967E-0948-8A8D-D02D-1ED189E2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2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B7F04-C575-555F-ECC4-F0A4572E1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DAC99-EEB7-BC00-25FD-0E030CA54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1FC7-58BA-FC7B-00AE-C26D3E70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6AF8D-175A-D7CD-F1CA-259BA5E1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61776-FEF9-BB1E-716C-EA19F384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80E8-B56B-1576-6590-06541A08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C62C3-6FB9-3DEC-BB84-2D7179A1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E406B-A9B8-C790-236C-B1502D5B2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53B33-5618-82CB-344D-CE9F60C9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AB58-90A1-5D28-72B7-A21D6C0B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00DA-F3EC-B5F5-C959-5913AFC4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359A6-0D78-A104-6B75-BFDC9DD7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B859D-03BF-4E9F-509C-4A24DE17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FE8E9-536A-00F4-68D8-6D027C41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FDEB0-C8F4-7E8E-EBDF-AB37D622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FFCF-E43E-59DF-A5C1-AD2C5DB4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1B36-CD74-3240-FED0-053D603BD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2F2F5-F306-D585-19EE-69876E867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28ED9-EB76-DCC7-3082-861D0316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0C5D9-298B-0045-EC73-B91AB1B3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9A1A4-2953-B76A-F10F-7B1DE1DA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5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87A8-F96F-531B-8FC4-77A3527B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BA0F-CAF0-F7D8-310A-406D60FF8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06971-AA14-6C37-6F5F-2445D61F9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6714E-C75C-D024-4643-38EF2544C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1320D-7702-1C51-3AFD-1185BCC1D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AAC05-5A2E-78F0-7264-595B9684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B0329-5218-27A8-0ACD-9B8B0453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5A625-B78B-99DF-A282-921EF872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4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8A04-A3E3-1E42-6056-F937C3F5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5C70B-D3B0-C558-564D-C62D2328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EB951-3180-50C8-3C7E-ADB28E9E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84B37-D6BD-553F-E0B0-5205A93E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2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73634-D4DE-32EE-8984-5641AAC7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A43AE-22D3-D379-0C1F-C0337471F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AED7-78F1-BE2F-C71D-B168AF93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2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B147-8BD2-4033-D57D-CCC4A1DB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CA26B-FBE2-4ECA-A6E6-0B129752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4B05B-0AB0-A55B-EE9D-2F7D1CE33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379A4-D50A-4D1D-055D-1722A2FB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00878-0924-5D7F-CECE-65B52BE6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90FD4-4D1D-E19F-1901-C0D0FFE5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2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5D80-183A-E5A2-E756-FAE857D1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72AC6-2563-5CBD-4BE6-06EBA0F3B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3A0D1-011B-9C3B-6511-6F16C83AA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55FB6-8FB0-7853-7937-773BD102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2AAED-5E63-C133-B399-38E58AA3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150D1-A130-4ED8-F1AD-FE7A8264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3A22A-0CCA-EC3D-DA36-1E1C3B13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2B557-3B0B-7968-0077-A0275324B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C681-D348-B4F7-A320-D8F9DF73C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E1D1EC-F321-4939-AC8B-C541973972E3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0651F-2746-DAE9-FA10-DBD0AA87B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9D12E-F56C-4BF9-0A73-4B61CC1F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7D9DE-1839-4EAF-A8D9-9A429BC29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7861220/pdf/frai-03-00016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1.01645v1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findings-acl.87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2154" y="1655021"/>
            <a:ext cx="9144000" cy="2073120"/>
          </a:xfrm>
        </p:spPr>
        <p:txBody>
          <a:bodyPr/>
          <a:lstStyle/>
          <a:p>
            <a:r>
              <a:rPr lang="en-US" dirty="0"/>
              <a:t>Medical </a:t>
            </a:r>
            <a:br>
              <a:rPr lang="en-US" dirty="0"/>
            </a:br>
            <a:r>
              <a:rPr lang="en-US" dirty="0"/>
              <a:t>Information Retrieval</a:t>
            </a:r>
          </a:p>
        </p:txBody>
      </p:sp>
    </p:spTree>
    <p:extLst>
      <p:ext uri="{BB962C8B-B14F-4D97-AF65-F5344CB8AC3E}">
        <p14:creationId xmlns:p14="http://schemas.microsoft.com/office/powerpoint/2010/main" val="166414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(Multi-Sentence Answers)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115961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</a:t>
            </a:r>
            <a:r>
              <a:rPr lang="en-US" b="1" dirty="0"/>
              <a:t>BERT variants</a:t>
            </a: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US" b="1" dirty="0"/>
              <a:t>using mean pooling of last 3-layer embeddings </a:t>
            </a:r>
            <a:r>
              <a:rPr lang="en-US" dirty="0"/>
              <a:t>considering answers span in multiple sentences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A7ABC2-EB2C-1699-A66F-8622CC725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51885"/>
              </p:ext>
            </p:extLst>
          </p:nvPr>
        </p:nvGraphicFramePr>
        <p:xfrm>
          <a:off x="796412" y="2210736"/>
          <a:ext cx="10599176" cy="4042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9102">
                  <a:extLst>
                    <a:ext uri="{9D8B030D-6E8A-4147-A177-3AD203B41FA5}">
                      <a16:colId xmlns:a16="http://schemas.microsoft.com/office/drawing/2014/main" val="1475961146"/>
                    </a:ext>
                  </a:extLst>
                </a:gridCol>
                <a:gridCol w="3290026">
                  <a:extLst>
                    <a:ext uri="{9D8B030D-6E8A-4147-A177-3AD203B41FA5}">
                      <a16:colId xmlns:a16="http://schemas.microsoft.com/office/drawing/2014/main" val="1107766594"/>
                    </a:ext>
                  </a:extLst>
                </a:gridCol>
                <a:gridCol w="1634173">
                  <a:extLst>
                    <a:ext uri="{9D8B030D-6E8A-4147-A177-3AD203B41FA5}">
                      <a16:colId xmlns:a16="http://schemas.microsoft.com/office/drawing/2014/main" val="1508634675"/>
                    </a:ext>
                  </a:extLst>
                </a:gridCol>
                <a:gridCol w="1346979">
                  <a:extLst>
                    <a:ext uri="{9D8B030D-6E8A-4147-A177-3AD203B41FA5}">
                      <a16:colId xmlns:a16="http://schemas.microsoft.com/office/drawing/2014/main" val="482635225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360825153"/>
                    </a:ext>
                  </a:extLst>
                </a:gridCol>
                <a:gridCol w="1059918">
                  <a:extLst>
                    <a:ext uri="{9D8B030D-6E8A-4147-A177-3AD203B41FA5}">
                      <a16:colId xmlns:a16="http://schemas.microsoft.com/office/drawing/2014/main" val="1549449382"/>
                    </a:ext>
                  </a:extLst>
                </a:gridCol>
                <a:gridCol w="1059918">
                  <a:extLst>
                    <a:ext uri="{9D8B030D-6E8A-4147-A177-3AD203B41FA5}">
                      <a16:colId xmlns:a16="http://schemas.microsoft.com/office/drawing/2014/main" val="2750736074"/>
                    </a:ext>
                  </a:extLst>
                </a:gridCol>
              </a:tblGrid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Pooling Method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040052"/>
                  </a:ext>
                </a:extLst>
              </a:tr>
              <a:tr h="4693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sentence-transformers/paraphrase-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9978559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6373835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5746003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2242384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273943"/>
                  </a:ext>
                </a:extLst>
              </a:tr>
              <a:tr h="4693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7281923"/>
                  </a:ext>
                </a:extLst>
              </a:tr>
              <a:tr h="4693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3174460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</a:t>
                      </a: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45992492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4963624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933428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7662745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5433086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472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22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(Multi-Sentence Answers)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13562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</a:t>
            </a:r>
            <a:r>
              <a:rPr lang="en-US" b="1" dirty="0"/>
              <a:t>BERT variants</a:t>
            </a: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US" b="1" dirty="0"/>
              <a:t>using mean pooling of last 4-layer embeddings </a:t>
            </a:r>
            <a:r>
              <a:rPr lang="en-US" dirty="0"/>
              <a:t>considering answers span in multiple sentences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5FD4AB-22E6-8AD2-55E0-217F6541A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12984"/>
              </p:ext>
            </p:extLst>
          </p:nvPr>
        </p:nvGraphicFramePr>
        <p:xfrm>
          <a:off x="845574" y="2300282"/>
          <a:ext cx="10304207" cy="377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577">
                  <a:extLst>
                    <a:ext uri="{9D8B030D-6E8A-4147-A177-3AD203B41FA5}">
                      <a16:colId xmlns:a16="http://schemas.microsoft.com/office/drawing/2014/main" val="1345502939"/>
                    </a:ext>
                  </a:extLst>
                </a:gridCol>
                <a:gridCol w="2960979">
                  <a:extLst>
                    <a:ext uri="{9D8B030D-6E8A-4147-A177-3AD203B41FA5}">
                      <a16:colId xmlns:a16="http://schemas.microsoft.com/office/drawing/2014/main" val="709674017"/>
                    </a:ext>
                  </a:extLst>
                </a:gridCol>
                <a:gridCol w="1444958">
                  <a:extLst>
                    <a:ext uri="{9D8B030D-6E8A-4147-A177-3AD203B41FA5}">
                      <a16:colId xmlns:a16="http://schemas.microsoft.com/office/drawing/2014/main" val="2789394569"/>
                    </a:ext>
                  </a:extLst>
                </a:gridCol>
                <a:gridCol w="1468645">
                  <a:extLst>
                    <a:ext uri="{9D8B030D-6E8A-4147-A177-3AD203B41FA5}">
                      <a16:colId xmlns:a16="http://schemas.microsoft.com/office/drawing/2014/main" val="2137995116"/>
                    </a:ext>
                  </a:extLst>
                </a:gridCol>
                <a:gridCol w="1137016">
                  <a:extLst>
                    <a:ext uri="{9D8B030D-6E8A-4147-A177-3AD203B41FA5}">
                      <a16:colId xmlns:a16="http://schemas.microsoft.com/office/drawing/2014/main" val="2150231704"/>
                    </a:ext>
                  </a:extLst>
                </a:gridCol>
                <a:gridCol w="1137016">
                  <a:extLst>
                    <a:ext uri="{9D8B030D-6E8A-4147-A177-3AD203B41FA5}">
                      <a16:colId xmlns:a16="http://schemas.microsoft.com/office/drawing/2014/main" val="3330214453"/>
                    </a:ext>
                  </a:extLst>
                </a:gridCol>
                <a:gridCol w="1137016">
                  <a:extLst>
                    <a:ext uri="{9D8B030D-6E8A-4147-A177-3AD203B41FA5}">
                      <a16:colId xmlns:a16="http://schemas.microsoft.com/office/drawing/2014/main" val="2921317810"/>
                    </a:ext>
                  </a:extLst>
                </a:gridCol>
              </a:tblGrid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Pooling Method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110485"/>
                  </a:ext>
                </a:extLst>
              </a:tr>
              <a:tr h="3757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sentence-transformers/paraphrase-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6685006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9670741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1413324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6410531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2045804"/>
                  </a:ext>
                </a:extLst>
              </a:tr>
              <a:tr h="3757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1202315"/>
                  </a:ext>
                </a:extLst>
              </a:tr>
              <a:tr h="3757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3236157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</a:t>
                      </a: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3914907"/>
                  </a:ext>
                </a:extLst>
              </a:tr>
              <a:tr h="1697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157676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8995863"/>
                  </a:ext>
                </a:extLst>
              </a:tr>
              <a:tr h="1697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9775052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1652395"/>
                  </a:ext>
                </a:extLst>
              </a:tr>
              <a:tr h="25222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9456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82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QA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91496" y="1222501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with </a:t>
            </a:r>
            <a:r>
              <a:rPr lang="en-US" b="1" dirty="0"/>
              <a:t>Question Answering Pipeline </a:t>
            </a:r>
            <a:r>
              <a:rPr lang="en-US" dirty="0"/>
              <a:t>from transformers module using BERT variants and other QA models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6C24E7-50B6-9E0C-F83E-F464EAAEE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48947"/>
              </p:ext>
            </p:extLst>
          </p:nvPr>
        </p:nvGraphicFramePr>
        <p:xfrm>
          <a:off x="791496" y="2171406"/>
          <a:ext cx="10215714" cy="3829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2619">
                  <a:extLst>
                    <a:ext uri="{9D8B030D-6E8A-4147-A177-3AD203B41FA5}">
                      <a16:colId xmlns:a16="http://schemas.microsoft.com/office/drawing/2014/main" val="4109238739"/>
                    </a:ext>
                  </a:extLst>
                </a:gridCol>
                <a:gridCol w="1702619">
                  <a:extLst>
                    <a:ext uri="{9D8B030D-6E8A-4147-A177-3AD203B41FA5}">
                      <a16:colId xmlns:a16="http://schemas.microsoft.com/office/drawing/2014/main" val="268587377"/>
                    </a:ext>
                  </a:extLst>
                </a:gridCol>
                <a:gridCol w="1702619">
                  <a:extLst>
                    <a:ext uri="{9D8B030D-6E8A-4147-A177-3AD203B41FA5}">
                      <a16:colId xmlns:a16="http://schemas.microsoft.com/office/drawing/2014/main" val="154082608"/>
                    </a:ext>
                  </a:extLst>
                </a:gridCol>
                <a:gridCol w="1702619">
                  <a:extLst>
                    <a:ext uri="{9D8B030D-6E8A-4147-A177-3AD203B41FA5}">
                      <a16:colId xmlns:a16="http://schemas.microsoft.com/office/drawing/2014/main" val="4040144988"/>
                    </a:ext>
                  </a:extLst>
                </a:gridCol>
                <a:gridCol w="1702619">
                  <a:extLst>
                    <a:ext uri="{9D8B030D-6E8A-4147-A177-3AD203B41FA5}">
                      <a16:colId xmlns:a16="http://schemas.microsoft.com/office/drawing/2014/main" val="3987669085"/>
                    </a:ext>
                  </a:extLst>
                </a:gridCol>
                <a:gridCol w="1702619">
                  <a:extLst>
                    <a:ext uri="{9D8B030D-6E8A-4147-A177-3AD203B41FA5}">
                      <a16:colId xmlns:a16="http://schemas.microsoft.com/office/drawing/2014/main" val="2100321030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F1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Precision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Recall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369276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BERT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0.116986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0.7724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0.067325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67360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ALBERT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0.00221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0.149343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0.769693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0.091613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7626061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RoBERTa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0.001105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0.116617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0.74049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0.068719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138476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DistilBERT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0.000184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0.095387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0.637881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0.055696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4364926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BioBERT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0.000368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0.094828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0.755024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0.054345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9992465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BlueBERT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0.051174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0.444927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0.029931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626441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ClinicalBERT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0.051129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0.406608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0.030134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4350592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Electra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0.000184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0.129193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0.906634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0.075201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4773362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XLNet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0.023076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0.343668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0.012903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360568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SpanBERT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0.045776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0.387741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0.026831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98907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XLM-R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0.00221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0.146623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0.819199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0.091377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1106415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Longformer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0.045463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0.427736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0.026264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889432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MPNet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0.039804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0.334997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0.023258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9292122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MiniLM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0.061219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0.434312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0.036533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549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0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 QA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16078" y="1297855"/>
            <a:ext cx="970443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APIs and Generator pipelines.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Facing issues with computational resources allocated in Kaggle.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677230-ED54-3EE6-6EDB-CF5CD3129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36070"/>
              </p:ext>
            </p:extLst>
          </p:nvPr>
        </p:nvGraphicFramePr>
        <p:xfrm>
          <a:off x="1821015" y="2448658"/>
          <a:ext cx="7372144" cy="1960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8809">
                  <a:extLst>
                    <a:ext uri="{9D8B030D-6E8A-4147-A177-3AD203B41FA5}">
                      <a16:colId xmlns:a16="http://schemas.microsoft.com/office/drawing/2014/main" val="3304938066"/>
                    </a:ext>
                  </a:extLst>
                </a:gridCol>
                <a:gridCol w="1928099">
                  <a:extLst>
                    <a:ext uri="{9D8B030D-6E8A-4147-A177-3AD203B41FA5}">
                      <a16:colId xmlns:a16="http://schemas.microsoft.com/office/drawing/2014/main" val="3739487836"/>
                    </a:ext>
                  </a:extLst>
                </a:gridCol>
                <a:gridCol w="1088809">
                  <a:extLst>
                    <a:ext uri="{9D8B030D-6E8A-4147-A177-3AD203B41FA5}">
                      <a16:colId xmlns:a16="http://schemas.microsoft.com/office/drawing/2014/main" val="2703170945"/>
                    </a:ext>
                  </a:extLst>
                </a:gridCol>
                <a:gridCol w="1088809">
                  <a:extLst>
                    <a:ext uri="{9D8B030D-6E8A-4147-A177-3AD203B41FA5}">
                      <a16:colId xmlns:a16="http://schemas.microsoft.com/office/drawing/2014/main" val="2978919604"/>
                    </a:ext>
                  </a:extLst>
                </a:gridCol>
                <a:gridCol w="1088809">
                  <a:extLst>
                    <a:ext uri="{9D8B030D-6E8A-4147-A177-3AD203B41FA5}">
                      <a16:colId xmlns:a16="http://schemas.microsoft.com/office/drawing/2014/main" val="2455818629"/>
                    </a:ext>
                  </a:extLst>
                </a:gridCol>
                <a:gridCol w="1088809">
                  <a:extLst>
                    <a:ext uri="{9D8B030D-6E8A-4147-A177-3AD203B41FA5}">
                      <a16:colId xmlns:a16="http://schemas.microsoft.com/office/drawing/2014/main" val="166192121"/>
                    </a:ext>
                  </a:extLst>
                </a:gridCol>
              </a:tblGrid>
              <a:tr h="49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#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EM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F1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Precision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Recall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627"/>
                  </a:ext>
                </a:extLst>
              </a:tr>
              <a:tr h="49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Cohere API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0.09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0.41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0.52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0.42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675055"/>
                  </a:ext>
                </a:extLst>
              </a:tr>
              <a:tr h="49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LLAMA-7B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Not fitting in Kaggle resources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737927"/>
                  </a:ext>
                </a:extLst>
              </a:tr>
              <a:tr h="490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GPT-Neo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232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70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Generative AI models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268361"/>
            <a:ext cx="10805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Smaller models have token limitations.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Larger models are not fitting into Kaggle computational resources.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APIs are limited for free use.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Inference time exceeding the session limit.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5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Microsoft Phi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Explored on </a:t>
            </a:r>
            <a:r>
              <a:rPr lang="en-US" sz="1800" dirty="0"/>
              <a:t>Microsoft Phi variant Generative models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Phi-3.5- mini 4k Instruct, Phi-3.5- small 128k Instruct</a:t>
            </a:r>
            <a:r>
              <a:rPr lang="en-US" dirty="0"/>
              <a:t> most recent Gen AI models that can handle larger number of tokens up to 128K context length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Smaller in size, Fit in Kaggle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was better than all other models tried so far for first 5 samples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Evaluated with BLUE and ROUGE metrics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7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on the data provided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Understanding of existing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0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6" y="3175820"/>
            <a:ext cx="10913807" cy="894735"/>
          </a:xfrm>
        </p:spPr>
        <p:txBody>
          <a:bodyPr>
            <a:normAutofit/>
          </a:bodyPr>
          <a:lstStyle/>
          <a:p>
            <a:r>
              <a:rPr lang="en-US" sz="4000" b="1" dirty="0"/>
              <a:t>SUHI Analysis</a:t>
            </a:r>
          </a:p>
        </p:txBody>
      </p:sp>
    </p:spTree>
    <p:extLst>
      <p:ext uri="{BB962C8B-B14F-4D97-AF65-F5344CB8AC3E}">
        <p14:creationId xmlns:p14="http://schemas.microsoft.com/office/powerpoint/2010/main" val="202282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Dropped records with </a:t>
            </a:r>
            <a:r>
              <a:rPr lang="en-US" dirty="0" err="1"/>
              <a:t>combined_notes</a:t>
            </a:r>
            <a:r>
              <a:rPr lang="en-US" dirty="0"/>
              <a:t> field as null value.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Cleaned data has 618 records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273761A0-D276-819E-79AF-B81575F2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" y="2780398"/>
            <a:ext cx="11430000" cy="32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Five number summary on notes length.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0C663F9-FC29-28AD-4AF1-9E20FBF32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74" y="2029501"/>
            <a:ext cx="5458587" cy="132416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8E69269-2E07-90C6-C523-EB1089D00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74" y="4391319"/>
            <a:ext cx="4915586" cy="1352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23630-1C4C-5AB3-32CE-294AC3F66EC9}"/>
              </a:ext>
            </a:extLst>
          </p:cNvPr>
          <p:cNvSpPr txBox="1"/>
          <p:nvPr/>
        </p:nvSpPr>
        <p:spPr>
          <a:xfrm>
            <a:off x="737419" y="3548595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Five number summary on word count.</a:t>
            </a:r>
          </a:p>
        </p:txBody>
      </p:sp>
    </p:spTree>
    <p:extLst>
      <p:ext uri="{BB962C8B-B14F-4D97-AF65-F5344CB8AC3E}">
        <p14:creationId xmlns:p14="http://schemas.microsoft.com/office/powerpoint/2010/main" val="290424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348" y="98323"/>
            <a:ext cx="7275871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365134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consists of 1086 xml files which has 5 QA pairs on different topics in Health care(Diseases).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of the dataset (one XML file) looks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9D594B6B-4D00-32E0-FD33-2F19876A8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8" y="2452368"/>
            <a:ext cx="8780207" cy="38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Cleaned notes look as follows after removing unwanted characters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1AE691E4-D731-98FE-0464-B1229FF4A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8" y="2250065"/>
            <a:ext cx="9409471" cy="34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4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Frequent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Following are the top 20 frequent words in the notes.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Abbreviations are replaced by the actual words in the next step.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10D1A05-C28F-810E-9326-0E040B48E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53" y="1527708"/>
            <a:ext cx="178142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0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Similarity Score distribution - </a:t>
            </a:r>
            <a:r>
              <a:rPr lang="en-US" sz="4000" dirty="0" err="1"/>
              <a:t>BioBERT</a:t>
            </a:r>
            <a:r>
              <a:rPr lang="en-US" sz="4000" dirty="0"/>
              <a:t> (Topics)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 score distribution of </a:t>
            </a:r>
            <a:r>
              <a:rPr lang="en-US" sz="1800" dirty="0" err="1"/>
              <a:t>BioBERT</a:t>
            </a:r>
            <a:r>
              <a:rPr lang="en-US" dirty="0"/>
              <a:t> is as follows when used the topics to find most relevant sentence from the context provided.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7BCE01-509B-E5E8-32C6-DA34394D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68" y="2514140"/>
            <a:ext cx="5210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3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Similarity Score distribution - </a:t>
            </a:r>
            <a:r>
              <a:rPr lang="en-US" sz="4000" dirty="0" err="1"/>
              <a:t>BioBERT</a:t>
            </a:r>
            <a:r>
              <a:rPr lang="en-US" sz="4000" dirty="0"/>
              <a:t> (Statements)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 score distribution of </a:t>
            </a:r>
            <a:r>
              <a:rPr lang="en-US" sz="1800" dirty="0" err="1"/>
              <a:t>BioBERT</a:t>
            </a:r>
            <a:r>
              <a:rPr lang="en-US" dirty="0"/>
              <a:t> is as follows when used the statements that explain the topics (contain more words relevant to the topic) to find most relevant sentence from the context provided.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92498E-3E64-50CC-727F-2B29F893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52" y="2484642"/>
            <a:ext cx="5210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BioBERT</a:t>
            </a:r>
            <a:r>
              <a:rPr lang="en-US" sz="4000" dirty="0"/>
              <a:t> (Topics)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screenshot of a record extracted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371374-DE1B-8527-CE65-84BC121F9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1" y="2208190"/>
            <a:ext cx="10491020" cy="29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Similarity Score distribution - BERT Large (Topics)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 score distribution of </a:t>
            </a:r>
            <a:r>
              <a:rPr lang="en-US" sz="1800" dirty="0"/>
              <a:t>BERT Large </a:t>
            </a:r>
            <a:r>
              <a:rPr lang="en-US" dirty="0"/>
              <a:t>is as follows when used the topics to find most relevant sentence from the context provided.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09865D2E-7A0A-8014-F20C-D563CE61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55" y="2356823"/>
            <a:ext cx="5210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8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Similarity Score distribution - BERT Large (Statements)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Similarity score distribution of </a:t>
            </a:r>
            <a:r>
              <a:rPr lang="en-US" sz="1800" dirty="0"/>
              <a:t>BERT Large </a:t>
            </a:r>
            <a:r>
              <a:rPr lang="en-US" dirty="0"/>
              <a:t>is as follows when used the statements that explain the topics (contain more words relevant to the topic) to find most relevant sentence from the context provided.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7411DA64-8152-B1FC-817B-38D45D31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358" y="2479880"/>
            <a:ext cx="52101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6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BERT Large (Topics)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screenshot of a record extracted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ECAAB4-275E-8DAB-F559-82E1102E2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" y="2318820"/>
            <a:ext cx="10284542" cy="32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vs Combined 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FC6D517-8F43-DDD4-1FC7-AC6644722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56" y="1782914"/>
            <a:ext cx="7039957" cy="1781424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60E3EE-A30D-3C5C-A68F-50EEA3665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56" y="4515350"/>
            <a:ext cx="7582958" cy="1743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9171B-98FF-2B31-C870-D6B4FD66384B}"/>
              </a:ext>
            </a:extLst>
          </p:cNvPr>
          <p:cNvSpPr txBox="1"/>
          <p:nvPr/>
        </p:nvSpPr>
        <p:spPr>
          <a:xfrm>
            <a:off x="693174" y="1154043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Counts of readmitted patients along with binned char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4F167-660C-354E-E20C-F801B815B9D7}"/>
              </a:ext>
            </a:extLst>
          </p:cNvPr>
          <p:cNvSpPr txBox="1"/>
          <p:nvPr/>
        </p:nvSpPr>
        <p:spPr>
          <a:xfrm>
            <a:off x="737419" y="379934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Percentages of readmitted patients along with binned char length</a:t>
            </a:r>
          </a:p>
        </p:txBody>
      </p:sp>
    </p:spTree>
    <p:extLst>
      <p:ext uri="{BB962C8B-B14F-4D97-AF65-F5344CB8AC3E}">
        <p14:creationId xmlns:p14="http://schemas.microsoft.com/office/powerpoint/2010/main" val="344328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Statistical 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ANOVA to show the significant differences in the means of patients readmitted or not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5E743E99-590F-47F2-F3A4-2AD557B8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2" y="1961479"/>
            <a:ext cx="6354062" cy="971686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05E189F-372F-21B3-4BC8-F3ED19FBB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2" y="3019368"/>
            <a:ext cx="6325483" cy="819264"/>
          </a:xfrm>
          <a:prstGeom prst="rect">
            <a:avLst/>
          </a:prstGeom>
        </p:spPr>
      </p:pic>
      <p:pic>
        <p:nvPicPr>
          <p:cNvPr id="11" name="Picture 10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666883DA-3C05-647A-41FB-857E4FEE6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4414843"/>
            <a:ext cx="6868484" cy="215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B1129-929E-8E5C-1D2F-B61BFC4D959F}"/>
              </a:ext>
            </a:extLst>
          </p:cNvPr>
          <p:cNvSpPr txBox="1"/>
          <p:nvPr/>
        </p:nvSpPr>
        <p:spPr>
          <a:xfrm>
            <a:off x="737419" y="3924835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Tukey Test to show the significant differences in the means of patients readmitted or not</a:t>
            </a:r>
          </a:p>
        </p:txBody>
      </p:sp>
    </p:spTree>
    <p:extLst>
      <p:ext uri="{BB962C8B-B14F-4D97-AF65-F5344CB8AC3E}">
        <p14:creationId xmlns:p14="http://schemas.microsoft.com/office/powerpoint/2010/main" val="64888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348" y="98323"/>
            <a:ext cx="7275871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Pre-processing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25909" y="1194232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Original dataset has only question and answers. No context is available in the </a:t>
            </a:r>
            <a:r>
              <a:rPr lang="en-US" dirty="0" err="1"/>
              <a:t>MedQuAD</a:t>
            </a:r>
            <a:r>
              <a:rPr lang="en-US" dirty="0"/>
              <a:t>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context by concatenation of all the 5 answers related to one disease (one XML file) and used it for inference.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63833F-3037-4087-DB35-4D50D1A26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2493114"/>
            <a:ext cx="7226710" cy="34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21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Visualizations (Distributions)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437021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Distribution of combined notes and QQ plot of residuals between actual values and means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F07EC8-388F-4E07-953D-69DA34F15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" y="2212258"/>
            <a:ext cx="4551395" cy="35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F52E2A-2A6A-41E8-1C04-343491D7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71" y="2212258"/>
            <a:ext cx="4958570" cy="35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76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Statistical Tests (</a:t>
            </a:r>
            <a:r>
              <a:rPr lang="en-US" sz="4000" dirty="0" err="1"/>
              <a:t>Cont</a:t>
            </a:r>
            <a:r>
              <a:rPr lang="en-US" sz="4000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EF23197-D37E-CBB7-A59B-11FA80E1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7" y="4862177"/>
            <a:ext cx="6878010" cy="695422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4A8792B-40CC-6F06-6819-72A9AE33C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67" y="2283251"/>
            <a:ext cx="6506483" cy="733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437021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Shapiro test to check the normality of the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4C168-DE98-6699-40C9-A2C450E82626}"/>
              </a:ext>
            </a:extLst>
          </p:cNvPr>
          <p:cNvSpPr txBox="1"/>
          <p:nvPr/>
        </p:nvSpPr>
        <p:spPr>
          <a:xfrm>
            <a:off x="737419" y="4106479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Kruskal, a non-parametric test to compare the medians of three or more groups.</a:t>
            </a:r>
          </a:p>
        </p:txBody>
      </p:sp>
    </p:spTree>
    <p:extLst>
      <p:ext uri="{BB962C8B-B14F-4D97-AF65-F5344CB8AC3E}">
        <p14:creationId xmlns:p14="http://schemas.microsoft.com/office/powerpoint/2010/main" val="33876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Visualizations (</a:t>
            </a:r>
            <a:r>
              <a:rPr lang="en-US" sz="4000" dirty="0" err="1"/>
              <a:t>Cont</a:t>
            </a:r>
            <a:r>
              <a:rPr lang="en-US" sz="4000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437021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Distribution of combined notes vs </a:t>
            </a:r>
            <a:r>
              <a:rPr lang="en-US" dirty="0" err="1"/>
              <a:t>day_readmit</a:t>
            </a:r>
            <a:r>
              <a:rPr lang="en-US" dirty="0"/>
              <a:t> (Readmission)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E89C2-61F7-56E3-260A-B50DB646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2" y="2435332"/>
            <a:ext cx="4414684" cy="33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6328FE-DB80-2459-7115-9DF13471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86" y="2458218"/>
            <a:ext cx="4414685" cy="32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Topic Modeling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191215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Avoided most common words like pt, stated, called from the context</a:t>
            </a:r>
          </a:p>
        </p:txBody>
      </p:sp>
      <p:pic>
        <p:nvPicPr>
          <p:cNvPr id="6" name="Picture 5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1C68F096-E5E8-1D6E-A851-EACA35651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6" y="2599687"/>
            <a:ext cx="10101117" cy="23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Topic Modeling - Readmitted pts with longer 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191215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Topic modeling on individual patients with readmit as 1 and combined notes character length greater than 2000.</a:t>
            </a:r>
          </a:p>
        </p:txBody>
      </p:sp>
      <p:pic>
        <p:nvPicPr>
          <p:cNvPr id="7" name="Picture 6" descr="A close up of text&#10;&#10;Description automatically generated">
            <a:extLst>
              <a:ext uri="{FF2B5EF4-FFF2-40B4-BE49-F238E27FC236}">
                <a16:creationId xmlns:a16="http://schemas.microsoft.com/office/drawing/2014/main" id="{C60D92AA-0BE9-5879-031C-49B2EC39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2272754"/>
            <a:ext cx="9930581" cy="36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pts with longer 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737419" y="1191215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Patients with readmit as 1 and combined notes character length greater than 2000.</a:t>
            </a:r>
          </a:p>
        </p:txBody>
      </p:sp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A0F8E1FA-46BE-8ED8-E181-F76EDB52B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" y="2424359"/>
            <a:ext cx="10805651" cy="25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366682"/>
            <a:ext cx="10805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Topic Modeling on combined notes of different groups of patients to understand differences in the topics discussed.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Generative models to get more meaningful topics from the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Including each topic as a feature based on whether it is discussed or not if it is discussed then it is positive or negative.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823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Readmitted pts concatenated notes variable lengths-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readmitted patients of each group is concatenated.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group is given as separate input for topic modeling.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E38D97-5933-B803-1C5C-FDE549A4A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3" y="2478620"/>
            <a:ext cx="5860838" cy="31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71" y="98323"/>
            <a:ext cx="11080955" cy="894735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Not Readmitted pts concatenated notes variable lengths-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not readmitted patients of each group is concatenated.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group is given as separate input for topic modeling.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6CB9F1-094E-73A1-79CC-7215DA6B8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79790"/>
            <a:ext cx="6864952" cy="37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12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&amp; Not pts concatenated notes 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patients of each group is concatenated.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Patients readmitted &amp; not readmitted are analyzed.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Doc 0 represents readmitted, and Doc 1 represents not readmitted.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9DD867B-A44C-26E2-954B-5ED71F9DD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" y="2755110"/>
            <a:ext cx="9495756" cy="1701285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BA4A185-B560-514E-17AF-4F9D0ACDB6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2323" y="5547488"/>
          <a:ext cx="2203968" cy="572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996647" imgH="518370" progId="Package">
                  <p:embed/>
                </p:oleObj>
              </mc:Choice>
              <mc:Fallback>
                <p:oleObj name="Packager Shell Object" showAsIcon="1" r:id="rId4" imgW="1996647" imgH="51837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BA4A185-B560-514E-17AF-4F9D0ACDB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2323" y="5547488"/>
                        <a:ext cx="2203968" cy="572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21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(1 sentence answer)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37419" y="1111690"/>
            <a:ext cx="1071224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Extracting most similar sentence with question from the context using Cosine Similarity.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BERT variants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0D13F3-A57D-5009-92D4-EE8BF12E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90772"/>
              </p:ext>
            </p:extLst>
          </p:nvPr>
        </p:nvGraphicFramePr>
        <p:xfrm>
          <a:off x="1657863" y="2470212"/>
          <a:ext cx="8433824" cy="3394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1513">
                  <a:extLst>
                    <a:ext uri="{9D8B030D-6E8A-4147-A177-3AD203B41FA5}">
                      <a16:colId xmlns:a16="http://schemas.microsoft.com/office/drawing/2014/main" val="3256103422"/>
                    </a:ext>
                  </a:extLst>
                </a:gridCol>
                <a:gridCol w="3109769">
                  <a:extLst>
                    <a:ext uri="{9D8B030D-6E8A-4147-A177-3AD203B41FA5}">
                      <a16:colId xmlns:a16="http://schemas.microsoft.com/office/drawing/2014/main" val="4252830020"/>
                    </a:ext>
                  </a:extLst>
                </a:gridCol>
                <a:gridCol w="1188551">
                  <a:extLst>
                    <a:ext uri="{9D8B030D-6E8A-4147-A177-3AD203B41FA5}">
                      <a16:colId xmlns:a16="http://schemas.microsoft.com/office/drawing/2014/main" val="708853904"/>
                    </a:ext>
                  </a:extLst>
                </a:gridCol>
                <a:gridCol w="1042017">
                  <a:extLst>
                    <a:ext uri="{9D8B030D-6E8A-4147-A177-3AD203B41FA5}">
                      <a16:colId xmlns:a16="http://schemas.microsoft.com/office/drawing/2014/main" val="3558895000"/>
                    </a:ext>
                  </a:extLst>
                </a:gridCol>
                <a:gridCol w="1155987">
                  <a:extLst>
                    <a:ext uri="{9D8B030D-6E8A-4147-A177-3AD203B41FA5}">
                      <a16:colId xmlns:a16="http://schemas.microsoft.com/office/drawing/2014/main" val="1950563184"/>
                    </a:ext>
                  </a:extLst>
                </a:gridCol>
                <a:gridCol w="1155987">
                  <a:extLst>
                    <a:ext uri="{9D8B030D-6E8A-4147-A177-3AD203B41FA5}">
                      <a16:colId xmlns:a16="http://schemas.microsoft.com/office/drawing/2014/main" val="1601414838"/>
                    </a:ext>
                  </a:extLst>
                </a:gridCol>
              </a:tblGrid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F1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Precision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Recall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85752"/>
                  </a:ext>
                </a:extLst>
              </a:tr>
              <a:tr h="678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sentence-transformers/paraphrase-distilroberta-base-v1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0.0254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0.1658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0.5681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0.1192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8152958"/>
                  </a:ext>
                </a:extLst>
              </a:tr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emilyalsentzer</a:t>
                      </a:r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Bio_ClinicalBERT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0.1397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0.5374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3474400"/>
                  </a:ext>
                </a:extLst>
              </a:tr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dmis</a:t>
                      </a:r>
                      <a:r>
                        <a:rPr lang="en-US" sz="1200" u="none" strike="noStrike" dirty="0">
                          <a:effectLst/>
                        </a:rPr>
                        <a:t>-lab/biobert-base-cased-v1.1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0.0182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0.1534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0.5601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0.1085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8156016"/>
                  </a:ext>
                </a:extLst>
              </a:tr>
              <a:tr h="678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bionlp/bluebert_pubmed_mimic_uncased_L-12_H-768_A-12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0.0182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0.1467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0.1049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6049941"/>
                  </a:ext>
                </a:extLst>
              </a:tr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bert-base-uncased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0.0254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0.1577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0.5598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0.1133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9487124"/>
                  </a:ext>
                </a:extLst>
              </a:tr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roberta-base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0.1367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0.5544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0.0943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0020406"/>
                  </a:ext>
                </a:extLst>
              </a:tr>
              <a:tr h="339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distilbert-base-uncased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0.014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0.1484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0.5598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0.104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0672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200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Readmitted vs Not pts concatenated notes – LDA Vis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F2315F-5582-CDA1-5DFD-B30C4C59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10" y="2015615"/>
            <a:ext cx="8621699" cy="3985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1B6114-691F-2459-2007-44E79109E2DC}"/>
              </a:ext>
            </a:extLst>
          </p:cNvPr>
          <p:cNvSpPr txBox="1"/>
          <p:nvPr/>
        </p:nvSpPr>
        <p:spPr>
          <a:xfrm>
            <a:off x="570271" y="1024066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Visualization of readmitted and not readmitted patient topics.</a:t>
            </a:r>
          </a:p>
        </p:txBody>
      </p:sp>
    </p:spTree>
    <p:extLst>
      <p:ext uri="{BB962C8B-B14F-4D97-AF65-F5344CB8AC3E}">
        <p14:creationId xmlns:p14="http://schemas.microsoft.com/office/powerpoint/2010/main" val="1212235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vs Not pts concatenated notes 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480423E2-B44C-95E3-1C11-BD28429C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2" y="3580207"/>
            <a:ext cx="9495756" cy="2782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582E73-A56F-4554-C34E-0A85055FAD1A}"/>
              </a:ext>
            </a:extLst>
          </p:cNvPr>
          <p:cNvSpPr txBox="1"/>
          <p:nvPr/>
        </p:nvSpPr>
        <p:spPr>
          <a:xfrm>
            <a:off x="737419" y="1147916"/>
            <a:ext cx="10805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patients of each group is concatenated.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Patients readmitted &amp; not readmitted with variable lengths are analyzed.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0-3 represents patients readmitted and 4-7 represents patients not readmitted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doc represents one group based on length as short (&lt;100 char </a:t>
            </a:r>
            <a:r>
              <a:rPr lang="en-US" dirty="0" err="1"/>
              <a:t>len</a:t>
            </a:r>
            <a:r>
              <a:rPr lang="en-US" dirty="0"/>
              <a:t>), medium(100-1000), long(1000-2000) and very long(2000-5000) notes in order.</a:t>
            </a:r>
          </a:p>
        </p:txBody>
      </p:sp>
    </p:spTree>
    <p:extLst>
      <p:ext uri="{BB962C8B-B14F-4D97-AF65-F5344CB8AC3E}">
        <p14:creationId xmlns:p14="http://schemas.microsoft.com/office/powerpoint/2010/main" val="1801987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vs Not pts concatenated notes 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582E73-A56F-4554-C34E-0A85055FAD1A}"/>
              </a:ext>
            </a:extLst>
          </p:cNvPr>
          <p:cNvSpPr txBox="1"/>
          <p:nvPr/>
        </p:nvSpPr>
        <p:spPr>
          <a:xfrm>
            <a:off x="737419" y="1147916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Visualization of Patients readmitted &amp; not readmitted related topics with various lengths considered.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2C81BB5-4778-D450-503E-EB292C896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8" y="1770658"/>
            <a:ext cx="8554064" cy="4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94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Readmitted pts individual notes 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readmitted patients is considered.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of each patient is considered as  a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 of notes of all readmitted patients is given as a list of docs for LDA model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F1355A-EBDE-3298-C41A-7F4F3A229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0" y="2353955"/>
            <a:ext cx="8659096" cy="42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00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Not Readmitted pts individual notes - LDA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from not readmitted patients is considered.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Notes of each patient is considered as  a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 of notes of all not readmitted patients is given as a list of docs for LDA model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F64D8F-6F4D-8E3E-32C6-F24E68B4C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05" y="2553576"/>
            <a:ext cx="9697803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9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Readmitted and Not readmitted very long sample 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EDEB8347-957A-7C33-640D-E099C81F3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5" y="1887792"/>
            <a:ext cx="10992464" cy="1814471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FA3B3E2E-04D4-773D-0DC3-31080D53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" y="4596998"/>
            <a:ext cx="11139948" cy="18074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4DC2C77-3C3E-6B70-C058-9EAAF1D86E5E}"/>
              </a:ext>
            </a:extLst>
          </p:cNvPr>
          <p:cNvSpPr txBox="1">
            <a:spLocks/>
          </p:cNvSpPr>
          <p:nvPr/>
        </p:nvSpPr>
        <p:spPr>
          <a:xfrm>
            <a:off x="476865" y="909484"/>
            <a:ext cx="10913807" cy="894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Readmitted very long sample Notes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F39AD4-C1D8-DFBB-9027-8CDC6DA75D1F}"/>
              </a:ext>
            </a:extLst>
          </p:cNvPr>
          <p:cNvSpPr txBox="1">
            <a:spLocks/>
          </p:cNvSpPr>
          <p:nvPr/>
        </p:nvSpPr>
        <p:spPr>
          <a:xfrm>
            <a:off x="299883" y="3702261"/>
            <a:ext cx="10913807" cy="8947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Not readmitted very long sample Notes</a:t>
            </a:r>
          </a:p>
        </p:txBody>
      </p:sp>
    </p:spTree>
    <p:extLst>
      <p:ext uri="{BB962C8B-B14F-4D97-AF65-F5344CB8AC3E}">
        <p14:creationId xmlns:p14="http://schemas.microsoft.com/office/powerpoint/2010/main" val="2304744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4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Generative model to find the presence of topic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72F95-B676-4D0F-A40A-8B1B08EC4FB7}"/>
              </a:ext>
            </a:extLst>
          </p:cNvPr>
          <p:cNvSpPr txBox="1"/>
          <p:nvPr/>
        </p:nvSpPr>
        <p:spPr>
          <a:xfrm>
            <a:off x="695474" y="1216403"/>
            <a:ext cx="1022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model to find whether the topic is discussed in the notes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represents absence of topic, 1- represents presence of topic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FB7F1E-00A5-E57C-D756-BD7F48A5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4" y="2086078"/>
            <a:ext cx="4721910" cy="4314960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ABC2AB-D9C1-F8CC-F2A2-B3BACF44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44" y="2052432"/>
            <a:ext cx="4721910" cy="4382252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C8180AF-6D01-43DE-C64A-AE9D851DE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20" y="2052432"/>
            <a:ext cx="3992878" cy="13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4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4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Generative model to find the presence &amp; sentiment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72F95-B676-4D0F-A40A-8B1B08EC4FB7}"/>
              </a:ext>
            </a:extLst>
          </p:cNvPr>
          <p:cNvSpPr txBox="1"/>
          <p:nvPr/>
        </p:nvSpPr>
        <p:spPr>
          <a:xfrm>
            <a:off x="695473" y="1216403"/>
            <a:ext cx="10916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model to find whether the topic is discussed in the notes or not if discussed what is the sentiment of the topic.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represents absence of topic, 1- represents positive, 2 – represents negative and 3 – represents neutral.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A5B5B7-2AF1-6571-A6D3-CBEB86DE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5" y="2360596"/>
            <a:ext cx="4477642" cy="424996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6A315B5-2021-E8DC-8905-6C07C5A79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3077"/>
            <a:ext cx="4477643" cy="42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1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4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Generative model to find the presence &amp; sentiment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72F95-B676-4D0F-A40A-8B1B08EC4FB7}"/>
              </a:ext>
            </a:extLst>
          </p:cNvPr>
          <p:cNvSpPr txBox="1"/>
          <p:nvPr/>
        </p:nvSpPr>
        <p:spPr>
          <a:xfrm>
            <a:off x="695473" y="1216403"/>
            <a:ext cx="10916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model to find whether the topic is discussed in the notes or not if discussed what is the sentiment of the topic.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– represents absence of topic, 1- represents positive, 2 – represents negative and 3 – represents neutral.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522D32-4674-8FB4-ADB5-C6B8D2E1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35" y="2363077"/>
            <a:ext cx="3994595" cy="418994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289375-8098-FFF0-766B-DF5E798E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2376470"/>
            <a:ext cx="3814917" cy="41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Topic modeling on all the patients with 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172F95-B676-4D0F-A40A-8B1B08EC4FB7}"/>
              </a:ext>
            </a:extLst>
          </p:cNvPr>
          <p:cNvSpPr txBox="1"/>
          <p:nvPr/>
        </p:nvSpPr>
        <p:spPr>
          <a:xfrm>
            <a:off x="695474" y="1216403"/>
            <a:ext cx="1022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Topic modeling is performed on all the patients with notes that has </a:t>
            </a:r>
            <a:r>
              <a:rPr lang="en-US" dirty="0" err="1"/>
              <a:t>atleast</a:t>
            </a:r>
            <a:r>
              <a:rPr lang="en-US" dirty="0"/>
              <a:t> 1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Following are the topics generated along with mean of topic distributions in readmitted and not readmitted patients.</a:t>
            </a:r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B54B26C-A476-3242-AFC4-B0C30211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/>
          <a:stretch/>
        </p:blipFill>
        <p:spPr>
          <a:xfrm>
            <a:off x="2921225" y="4005743"/>
            <a:ext cx="4067743" cy="177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7F60B-C594-6396-E2F6-A163EF1B8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/>
        </p:blipFill>
        <p:spPr>
          <a:xfrm>
            <a:off x="680281" y="2493138"/>
            <a:ext cx="10831437" cy="11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9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4" y="206481"/>
            <a:ext cx="9606117" cy="717751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Embeddings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242073"/>
            <a:ext cx="10805652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Different types of embeddings are used in the process.</a:t>
            </a:r>
          </a:p>
          <a:p>
            <a:pPr>
              <a:lnSpc>
                <a:spcPct val="150000"/>
              </a:lnSpc>
            </a:pPr>
            <a:r>
              <a:rPr lang="en-US" dirty="0"/>
              <a:t>1. Mean Pooling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of all the token embeddings of output layer</a:t>
            </a:r>
          </a:p>
          <a:p>
            <a:pPr>
              <a:lnSpc>
                <a:spcPct val="150000"/>
              </a:lnSpc>
            </a:pPr>
            <a:r>
              <a:rPr lang="en-US" dirty="0"/>
              <a:t>2. CLS 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Embeddings from CLS token are used</a:t>
            </a:r>
          </a:p>
          <a:p>
            <a:pPr>
              <a:lnSpc>
                <a:spcPct val="150000"/>
              </a:lnSpc>
            </a:pPr>
            <a:r>
              <a:rPr lang="en-US" dirty="0"/>
              <a:t>3. Concatenation of last 3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Concatenation of all the token embeddings of last 3 layers</a:t>
            </a:r>
          </a:p>
          <a:p>
            <a:pPr>
              <a:lnSpc>
                <a:spcPct val="150000"/>
              </a:lnSpc>
            </a:pPr>
            <a:r>
              <a:rPr lang="en-US" dirty="0"/>
              <a:t>4. Concatenation of last 4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Concatenation of all the token embeddings of last 4 layers</a:t>
            </a:r>
          </a:p>
          <a:p>
            <a:pPr>
              <a:lnSpc>
                <a:spcPct val="150000"/>
              </a:lnSpc>
            </a:pPr>
            <a:r>
              <a:rPr lang="en-US" dirty="0"/>
              <a:t>5. Mean Pooling of last 3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of all the token embeddings of last 3 layers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536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Notes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of the most frequent words like pt, stated, spoke, called are included as additional stop words.</a:t>
            </a:r>
          </a:p>
        </p:txBody>
      </p:sp>
    </p:spTree>
    <p:extLst>
      <p:ext uri="{BB962C8B-B14F-4D97-AF65-F5344CB8AC3E}">
        <p14:creationId xmlns:p14="http://schemas.microsoft.com/office/powerpoint/2010/main" val="2890911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Hyper Parameter Tuning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Testing Phi-3.5 model performance in terms of consistency with various hyper parameters like Temperature, Top-P, Top-K and </a:t>
            </a:r>
            <a:r>
              <a:rPr lang="en-US" dirty="0" err="1"/>
              <a:t>do_sample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Evaluating differences in performance of Phi-3.5 model at different levels of creativity.</a:t>
            </a:r>
          </a:p>
        </p:txBody>
      </p:sp>
    </p:spTree>
    <p:extLst>
      <p:ext uri="{BB962C8B-B14F-4D97-AF65-F5344CB8AC3E}">
        <p14:creationId xmlns:p14="http://schemas.microsoft.com/office/powerpoint/2010/main" val="2932511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Literature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Integrating text data to existing quantitative variables to improve the prediction performance.</a:t>
            </a:r>
            <a:br>
              <a:rPr lang="en-US" dirty="0"/>
            </a:br>
            <a:r>
              <a:rPr lang="en-US" dirty="0"/>
              <a:t>https://pmc.ncbi.nlm.nih.gov/articles/PMC5536367/</a:t>
            </a:r>
            <a:br>
              <a:rPr lang="en-US" dirty="0"/>
            </a:br>
            <a:r>
              <a:rPr lang="en-US" dirty="0"/>
              <a:t>Used Topic Modeling to get the probabilities of each record representing a topic and rounded them to represent presence or absence of a topic in the record. (Topic Threshold = 0.3)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Fig 9">
            <a:extLst>
              <a:ext uri="{FF2B5EF4-FFF2-40B4-BE49-F238E27FC236}">
                <a16:creationId xmlns:a16="http://schemas.microsoft.com/office/drawing/2014/main" id="{9D26FAF5-50D7-438B-7A39-0B07E22E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3" y="2976963"/>
            <a:ext cx="2298264" cy="326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16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Other Independent Variables vs Notes – Word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CB84EE-9682-D330-FB9C-57BEE19F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99" y="2161645"/>
            <a:ext cx="10104446" cy="270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11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Other Independent Variables vs Notes – Word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8D2217-84D5-266D-8CF2-C1662002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0" y="1946061"/>
            <a:ext cx="10627453" cy="28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35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Other Independent Variables vs Notes – Word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68C99E-8BF7-C2D0-94AB-2693AB6A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8" y="1851844"/>
            <a:ext cx="11088848" cy="29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73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Other Independent Variables vs Notes – Word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EE1567-1FEE-61D1-C533-AB1370D2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7" y="1996026"/>
            <a:ext cx="10942040" cy="29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079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Other Independent Variables vs Notes – Word Cloud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A888CD-9AD2-DB37-34C6-436D6346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0" y="2173835"/>
            <a:ext cx="10497424" cy="281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79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Literature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https://pmc.ncbi.nlm.nih.gov/articles/PMC7861220/pdf/frai-03-00016.pdf</a:t>
            </a:r>
            <a:br>
              <a:rPr lang="en-US" dirty="0"/>
            </a:br>
            <a:r>
              <a:rPr lang="en-US" dirty="0"/>
              <a:t>Created a list of topics manually and assign the text to topics by finding the key words or calculating </a:t>
            </a:r>
            <a:r>
              <a:rPr lang="en-US" dirty="0" err="1"/>
              <a:t>Levenshtein</a:t>
            </a:r>
            <a:r>
              <a:rPr lang="en-US" dirty="0"/>
              <a:t> distance if misspelled.</a:t>
            </a:r>
          </a:p>
        </p:txBody>
      </p:sp>
    </p:spTree>
    <p:extLst>
      <p:ext uri="{BB962C8B-B14F-4D97-AF65-F5344CB8AC3E}">
        <p14:creationId xmlns:p14="http://schemas.microsoft.com/office/powerpoint/2010/main" val="1428351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Matrix Generation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Generated a matrix on the entire data using Phi-3.5 and then encoded each categorical variable (topic).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0, 1, 2 &amp; 3 are the values assigned for each topic.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0 represents absence of discussion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 represents positive discussion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represents negative discussion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 represents neutral discussion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 and 0 are combined to replicate the existing format.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one hot encoded matrix using dummies function from Pandas.</a:t>
            </a:r>
          </a:p>
        </p:txBody>
      </p:sp>
    </p:spTree>
    <p:extLst>
      <p:ext uri="{BB962C8B-B14F-4D97-AF65-F5344CB8AC3E}">
        <p14:creationId xmlns:p14="http://schemas.microsoft.com/office/powerpoint/2010/main" val="350472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574" y="206481"/>
            <a:ext cx="9606117" cy="717751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Adaptive Threshold Logic for Sentence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326377"/>
            <a:ext cx="10805652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Cosine similarity </a:t>
            </a:r>
            <a:r>
              <a:rPr lang="en-US" dirty="0"/>
              <a:t>is used to compare the question embedding with each sentence embedding from the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Instead of using a fixed similarity threshold, an </a:t>
            </a:r>
            <a:r>
              <a:rPr lang="en-US" b="1" dirty="0"/>
              <a:t>adaptive threshold </a:t>
            </a:r>
            <a:r>
              <a:rPr lang="en-US" dirty="0"/>
              <a:t>is calculated based on the </a:t>
            </a:r>
            <a:r>
              <a:rPr lang="en-US" b="1" dirty="0"/>
              <a:t>distribution of the similarity scores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threshold is set dynamically at the 60th percentile, meaning the top 40% of sentences with the highest similarity scores are considered for selection.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Sentences with a score above the adaptive threshold are selected, with a maximum limit on the number of sentences (3 sentences) to provide a concise, relevant answer.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no sentences meet the threshold, the highest scoring sentence is selected as a fallback to ensure an answer is always provided.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51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Next Steps – 11/11/2024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Pre-Processing 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 the notes based on the actual content vs unwanted information(No Response) at individual notes level using Generative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Topic Modeling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Try </a:t>
            </a:r>
            <a:r>
              <a:rPr lang="en-US" dirty="0" err="1"/>
              <a:t>Biterm</a:t>
            </a:r>
            <a:r>
              <a:rPr lang="en-US" dirty="0"/>
              <a:t> Topic Model (BTM) instead of LDA which works better in short texts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Refine the Topic modeling result to get more meaningful topics.</a:t>
            </a:r>
          </a:p>
        </p:txBody>
      </p:sp>
    </p:spTree>
    <p:extLst>
      <p:ext uri="{BB962C8B-B14F-4D97-AF65-F5344CB8AC3E}">
        <p14:creationId xmlns:p14="http://schemas.microsoft.com/office/powerpoint/2010/main" val="522584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Bi Term Topic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implemented via 2 packages – </a:t>
            </a:r>
            <a:r>
              <a:rPr lang="en-US" b="1" dirty="0" err="1"/>
              <a:t>bitermplus</a:t>
            </a:r>
            <a:r>
              <a:rPr lang="en-US" dirty="0"/>
              <a:t> &amp; </a:t>
            </a:r>
            <a:r>
              <a:rPr lang="en-US" dirty="0" err="1"/>
              <a:t>biterm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23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topics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20 iterations with 15 topics.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Increasing # of topics resulting into more relevant topics</a:t>
            </a: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F34FD13-DFC3-492E-1E6F-F8FA0EDF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8" y="2733756"/>
            <a:ext cx="984069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topics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C24FD-FEB4-B861-6375-FDD8B72F424D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Words in the topics has very little probability.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E3082B7-8E91-ADC0-2CD7-555D539C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509" y="1465757"/>
            <a:ext cx="1907935" cy="49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46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3C74-8FE2-BE27-8CB3-36F3BB630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5E0B-BE62-10EB-3C85-9EE6490AF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optimal # of topics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1A5DD6-2308-6A80-004C-618EE4093153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13C5A0-28E1-4578-E00B-B1AE6616352A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Optimal # of topics considered to between 10 to 15 from the following Elbow plot.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DBBBC5-3E55-C090-E426-A700CAC3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57" y="2019148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97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0A84-CDC8-166B-DC89-95F46F2D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F50D-7E0B-44B1-82BA-5FB641B5A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optimal # of iterations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9D594F-D7EB-4A40-3FA9-92B23A9B9F68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19DB8A-3F69-F8F4-2E4E-4F6D58607770}"/>
              </a:ext>
            </a:extLst>
          </p:cNvPr>
          <p:cNvSpPr txBox="1"/>
          <p:nvPr/>
        </p:nvSpPr>
        <p:spPr>
          <a:xfrm>
            <a:off x="570271" y="1024066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Optimal # of iterations are considered as 250 from the following Elbow plot.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8B9051-9A29-233D-39C4-1C88AA06F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57" y="1938456"/>
            <a:ext cx="5524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21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EE25F-B732-19FF-D26B-1E9BBE4ED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64BE-D233-4FF8-9EDB-A0FD04BA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cross tab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73CAF2-C65D-8F16-1247-C1FE60C16C19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7D5826-2437-898D-EEE6-4F49586BA520}"/>
              </a:ext>
            </a:extLst>
          </p:cNvPr>
          <p:cNvSpPr txBox="1"/>
          <p:nvPr/>
        </p:nvSpPr>
        <p:spPr>
          <a:xfrm>
            <a:off x="825909" y="1140914"/>
            <a:ext cx="1082531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tab of labels assigned by topic model and patient readmitted or not.</a:t>
            </a:r>
          </a:p>
        </p:txBody>
      </p:sp>
      <p:pic>
        <p:nvPicPr>
          <p:cNvPr id="4" name="Picture 3" descr="A screenshot of a number table&#10;&#10;Description automatically generated">
            <a:extLst>
              <a:ext uri="{FF2B5EF4-FFF2-40B4-BE49-F238E27FC236}">
                <a16:creationId xmlns:a16="http://schemas.microsoft.com/office/drawing/2014/main" id="{40A89FF7-2791-8596-7BFE-5A20D5746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3" y="1756657"/>
            <a:ext cx="2469639" cy="48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8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09232-A2F0-248F-2B99-2FD499D66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86EE-E38E-6AF4-AE91-DABBB2D6F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Topics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37405A-621D-06C4-E43C-53BE89D72BEB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3E2765-F918-D76D-0C29-8EC02635D2D0}"/>
              </a:ext>
            </a:extLst>
          </p:cNvPr>
          <p:cNvSpPr txBox="1"/>
          <p:nvPr/>
        </p:nvSpPr>
        <p:spPr>
          <a:xfrm>
            <a:off x="825909" y="1140914"/>
            <a:ext cx="1082531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Topics generated by </a:t>
            </a:r>
            <a:r>
              <a:rPr lang="en-US" dirty="0" err="1"/>
              <a:t>Bitermplus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65CE4-59B9-8B43-E532-60641E4F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5" y="2456486"/>
            <a:ext cx="1019317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5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CE806-2892-B047-48CA-F1192EEE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825D-BCAA-0983-CB3A-39741825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Word probabilities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4AB837-5C8E-1119-DC7D-639D9E1DEB09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114FF-D150-23B6-8050-6BA718E53B6E}"/>
              </a:ext>
            </a:extLst>
          </p:cNvPr>
          <p:cNvSpPr txBox="1"/>
          <p:nvPr/>
        </p:nvSpPr>
        <p:spPr>
          <a:xfrm>
            <a:off x="825909" y="1140914"/>
            <a:ext cx="1082531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Word probs for all the topics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D6CF238-7312-D3E5-9FB6-3AD4744A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61" y="1756654"/>
            <a:ext cx="3210678" cy="46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8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ACE4-F33E-FEA8-8DEE-782097A7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62AF-4E0A-52DF-CEBE-2A0A4F60D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Topic Probs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2C665C-D630-FD1F-CC4B-0075B68E8A9F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FBC73D-AF45-8948-E089-7C51EBAC3D1F}"/>
              </a:ext>
            </a:extLst>
          </p:cNvPr>
          <p:cNvSpPr txBox="1"/>
          <p:nvPr/>
        </p:nvSpPr>
        <p:spPr>
          <a:xfrm>
            <a:off x="825909" y="1140914"/>
            <a:ext cx="1082531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Topics probabilities for all the documents.</a:t>
            </a:r>
          </a:p>
        </p:txBody>
      </p:sp>
      <p:pic>
        <p:nvPicPr>
          <p:cNvPr id="6" name="Picture 5" descr="A table of numbers with text&#10;&#10;Description automatically generated">
            <a:extLst>
              <a:ext uri="{FF2B5EF4-FFF2-40B4-BE49-F238E27FC236}">
                <a16:creationId xmlns:a16="http://schemas.microsoft.com/office/drawing/2014/main" id="{453D912A-B345-6052-658C-3D6C5B11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1" y="2009577"/>
            <a:ext cx="761153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(Multi-Sentence Answers)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845574" y="1214919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</a:t>
            </a:r>
            <a:r>
              <a:rPr lang="en-US" b="1" dirty="0"/>
              <a:t>BERT variants using output embeddings considering answers span in multiple sentences </a:t>
            </a:r>
            <a:r>
              <a:rPr lang="en-US" dirty="0"/>
              <a:t>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7BED60-810B-1AB0-1C8A-BBCC2C449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84889"/>
              </p:ext>
            </p:extLst>
          </p:nvPr>
        </p:nvGraphicFramePr>
        <p:xfrm>
          <a:off x="991522" y="2202178"/>
          <a:ext cx="9963150" cy="4188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62">
                  <a:extLst>
                    <a:ext uri="{9D8B030D-6E8A-4147-A177-3AD203B41FA5}">
                      <a16:colId xmlns:a16="http://schemas.microsoft.com/office/drawing/2014/main" val="233059248"/>
                    </a:ext>
                  </a:extLst>
                </a:gridCol>
                <a:gridCol w="2965857">
                  <a:extLst>
                    <a:ext uri="{9D8B030D-6E8A-4147-A177-3AD203B41FA5}">
                      <a16:colId xmlns:a16="http://schemas.microsoft.com/office/drawing/2014/main" val="2857448354"/>
                    </a:ext>
                  </a:extLst>
                </a:gridCol>
                <a:gridCol w="1296452">
                  <a:extLst>
                    <a:ext uri="{9D8B030D-6E8A-4147-A177-3AD203B41FA5}">
                      <a16:colId xmlns:a16="http://schemas.microsoft.com/office/drawing/2014/main" val="231037162"/>
                    </a:ext>
                  </a:extLst>
                </a:gridCol>
                <a:gridCol w="1136616">
                  <a:extLst>
                    <a:ext uri="{9D8B030D-6E8A-4147-A177-3AD203B41FA5}">
                      <a16:colId xmlns:a16="http://schemas.microsoft.com/office/drawing/2014/main" val="2645645924"/>
                    </a:ext>
                  </a:extLst>
                </a:gridCol>
                <a:gridCol w="1260934">
                  <a:extLst>
                    <a:ext uri="{9D8B030D-6E8A-4147-A177-3AD203B41FA5}">
                      <a16:colId xmlns:a16="http://schemas.microsoft.com/office/drawing/2014/main" val="3228136439"/>
                    </a:ext>
                  </a:extLst>
                </a:gridCol>
                <a:gridCol w="1260934">
                  <a:extLst>
                    <a:ext uri="{9D8B030D-6E8A-4147-A177-3AD203B41FA5}">
                      <a16:colId xmlns:a16="http://schemas.microsoft.com/office/drawing/2014/main" val="2469517840"/>
                    </a:ext>
                  </a:extLst>
                </a:gridCol>
                <a:gridCol w="1189895">
                  <a:extLst>
                    <a:ext uri="{9D8B030D-6E8A-4147-A177-3AD203B41FA5}">
                      <a16:colId xmlns:a16="http://schemas.microsoft.com/office/drawing/2014/main" val="3128353798"/>
                    </a:ext>
                  </a:extLst>
                </a:gridCol>
              </a:tblGrid>
              <a:tr h="445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Model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Embedding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EM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Precision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Recall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57977"/>
                  </a:ext>
                </a:extLst>
              </a:tr>
              <a:tr h="622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sentence-transformers/paraphrase-distilroberta-base-v1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Sentence Embeddings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0007322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emilyalsentzer</a:t>
                      </a:r>
                      <a:r>
                        <a:rPr lang="en-US" sz="1100" u="none" strike="noStrike" dirty="0">
                          <a:effectLst/>
                        </a:rPr>
                        <a:t>/</a:t>
                      </a:r>
                      <a:r>
                        <a:rPr lang="en-US" sz="1100" u="none" strike="noStrike" dirty="0" err="1">
                          <a:effectLst/>
                        </a:rPr>
                        <a:t>Bio_ClinicalBERT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Mean Pooling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0.1919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0.3313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8789143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emilyalsentzer/Bio_ClinicalBERT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CLS Token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0.2199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0.2285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1883683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dmis</a:t>
                      </a:r>
                      <a:r>
                        <a:rPr lang="en-US" sz="1100" u="none" strike="noStrike" dirty="0">
                          <a:effectLst/>
                        </a:rPr>
                        <a:t>-lab/biobert-base-cased-v1.1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Mean Pooling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0.2076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0.3483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0.2112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2687853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</a:rPr>
                        <a:t>dmis</a:t>
                      </a:r>
                      <a:r>
                        <a:rPr lang="en-US" sz="1100" b="1" u="none" strike="noStrike" dirty="0">
                          <a:effectLst/>
                        </a:rPr>
                        <a:t>-lab/biobert-base-cased-v1.1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CLS Token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0.2575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0.406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0.2632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7065517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bionlp/bluebert_pubmed_mimic_uncased_L-12_H-768_A-12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Mean Pooling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0.2071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0.3378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9283075"/>
                  </a:ext>
                </a:extLst>
              </a:tr>
              <a:tr h="445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bionlp/bluebert_pubmed_mimic_uncased_L-12_H-768_A-12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CLS Token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0.0002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5973411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bert-base-uncased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Mean Pooling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7168317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bert-base-uncased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CLS Token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0.2443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173909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roberta-base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Mean Pooling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8961596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roberta-base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CLS Token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0.1883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8563789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distilbert-base-uncased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Mean Pooling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0.2088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1611193"/>
                  </a:ext>
                </a:extLst>
              </a:tr>
              <a:tr h="222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distilbert-base-uncased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CLS Token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0.2081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286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645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4B941-35AD-CCD2-FDE8-9283E5E77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299F-0B09-BA2E-5069-3D5D780D5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Random forest classifier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66C10-CCAD-0899-FCDA-620AA136EF25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B36EB3-AB20-5071-39CA-D38ED93834A4}"/>
              </a:ext>
            </a:extLst>
          </p:cNvPr>
          <p:cNvSpPr txBox="1"/>
          <p:nvPr/>
        </p:nvSpPr>
        <p:spPr>
          <a:xfrm>
            <a:off x="825909" y="1140914"/>
            <a:ext cx="1082531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Imbalanced data results in poor performance with readmitted patients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B8E0CD8-BFEF-D12C-69F1-92A238CB8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60" y="2985461"/>
            <a:ext cx="5449060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64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035A-E9B5-F213-0F6C-EAF72EF7C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AD50-EC84-5C4E-351F-70DE5F653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Next steps – 12/16/2024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A53452-E193-1A2F-5783-15D348522C94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7BF614-0217-F6B7-BFBF-4137D11F9E40}"/>
              </a:ext>
            </a:extLst>
          </p:cNvPr>
          <p:cNvSpPr txBox="1"/>
          <p:nvPr/>
        </p:nvSpPr>
        <p:spPr>
          <a:xfrm>
            <a:off x="825909" y="1140914"/>
            <a:ext cx="10825317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Follow up on scripts and Neural Networks paper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Read additional papers suggested by Ankita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 the classifier – Imbalance data handling, Missing values handling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the probabilities of topics instead of most probable topic</a:t>
            </a:r>
          </a:p>
        </p:txBody>
      </p:sp>
    </p:spTree>
    <p:extLst>
      <p:ext uri="{BB962C8B-B14F-4D97-AF65-F5344CB8AC3E}">
        <p14:creationId xmlns:p14="http://schemas.microsoft.com/office/powerpoint/2010/main" val="2091473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0E7B5-107F-CF78-31EB-9F818060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9137-2437-1CBB-1504-2AC3DE7D5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Classification model performance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8425DB-46CD-F23B-4847-33D890E19DF5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109DB1-80ED-39B2-3EFC-9BEF5748BDA6}"/>
              </a:ext>
            </a:extLst>
          </p:cNvPr>
          <p:cNvSpPr txBox="1"/>
          <p:nvPr/>
        </p:nvSpPr>
        <p:spPr>
          <a:xfrm>
            <a:off x="825909" y="1140914"/>
            <a:ext cx="108253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Correlation between topic probabilities for each of the topic and patient readmission.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correlation was found in the topic probabilities of documents w.r.t Patient readmission</a:t>
            </a:r>
          </a:p>
        </p:txBody>
      </p:sp>
    </p:spTree>
    <p:extLst>
      <p:ext uri="{BB962C8B-B14F-4D97-AF65-F5344CB8AC3E}">
        <p14:creationId xmlns:p14="http://schemas.microsoft.com/office/powerpoint/2010/main" val="3513049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421F5-D77E-E89C-8EF6-5F5BEECE4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1AFF-8562-770B-9910-22655521A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Bitermplus</a:t>
            </a:r>
            <a:r>
              <a:rPr lang="en-US" sz="4000" dirty="0"/>
              <a:t> – Topic Probs correlation matrix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A1BEE2-8B81-615B-354A-FBB0AB2F6055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EA4C08-3A70-0B9A-D7A7-B07FF437AF7A}"/>
              </a:ext>
            </a:extLst>
          </p:cNvPr>
          <p:cNvSpPr txBox="1"/>
          <p:nvPr/>
        </p:nvSpPr>
        <p:spPr>
          <a:xfrm>
            <a:off x="825909" y="1140914"/>
            <a:ext cx="108253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Correlation between topic probabilities for each of the topic and patient readmission.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correlation was found in the topic probabilities of documents w.r.t Patient readmission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0BDF0E-65EA-F8A3-4C28-AB0DE534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8" y="2269349"/>
            <a:ext cx="6216600" cy="430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58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C3B9B-534F-9748-BD20-AEC316AE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084CA-4AD9-714D-C1CA-819C4C01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Classification model performance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790E70-BE8F-4AE2-A32C-ECACB2EC8EF0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650CD3-12EF-85B1-91EA-567BFA29D999}"/>
              </a:ext>
            </a:extLst>
          </p:cNvPr>
          <p:cNvSpPr txBox="1"/>
          <p:nvPr/>
        </p:nvSpPr>
        <p:spPr>
          <a:xfrm>
            <a:off x="825909" y="1140914"/>
            <a:ext cx="108253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Classification model performance before and after including topic probabilities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slightly decreased after including the </a:t>
            </a:r>
            <a:r>
              <a:rPr lang="en-US"/>
              <a:t>topic probabilities.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2574DA-D222-2A8B-87E2-1C41A99E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7" y="2424979"/>
            <a:ext cx="5070509" cy="32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77628D-F824-B78A-7BA3-BD15A4E6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24979"/>
            <a:ext cx="5070509" cy="32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00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6F47-2B46-F217-F41D-76475A24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E42-7F82-677D-1ABB-DEC1A816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Classification model performance – Other team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6F01CD-6666-F608-F1DC-0D91E60F644F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1556AB-7742-3992-70AB-B7C5F0B4D6BE}"/>
              </a:ext>
            </a:extLst>
          </p:cNvPr>
          <p:cNvSpPr txBox="1"/>
          <p:nvPr/>
        </p:nvSpPr>
        <p:spPr>
          <a:xfrm>
            <a:off x="825909" y="1140914"/>
            <a:ext cx="108253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Classification model performance for the entire dataset after rolling up by dropping repeated records of patients with multiple visits</a:t>
            </a:r>
            <a:r>
              <a:rPr lang="en-US" dirty="0"/>
              <a:t>.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8DF1BE-4CDB-2A72-852A-C55EC257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22" y="2538288"/>
            <a:ext cx="5115639" cy="1781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53007-9450-7C5B-9325-B66A0FEC9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49" y="4690808"/>
            <a:ext cx="727811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64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1E9A-21DF-72AA-F800-6C10FD12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B5AE-3D0D-9F9C-14A9-A8117248D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Next steps – 12/30/24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2C94E-C084-0C00-D64A-BA49647D9CC5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329099-1EBC-76C5-2F5A-42E9DF600729}"/>
              </a:ext>
            </a:extLst>
          </p:cNvPr>
          <p:cNvSpPr txBox="1"/>
          <p:nvPr/>
        </p:nvSpPr>
        <p:spPr>
          <a:xfrm>
            <a:off x="825909" y="1140914"/>
            <a:ext cx="1082531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a basic BERT classifier using </a:t>
            </a:r>
            <a:r>
              <a:rPr lang="en-US" b="1" dirty="0"/>
              <a:t>pre-trained BERT base uncased model </a:t>
            </a:r>
            <a:r>
              <a:rPr lang="en-US" dirty="0"/>
              <a:t>on notes and </a:t>
            </a:r>
            <a:r>
              <a:rPr lang="en-US" dirty="0" err="1"/>
              <a:t>day_readmit</a:t>
            </a:r>
            <a:r>
              <a:rPr lang="en-US" dirty="0"/>
              <a:t> – In progress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Generate embeddings from the notes using BERT and its variants, implement feature reduction techniques, feature importance/ selection techniques, integrate with tabular features to train a classifier.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Explore on existing pre-trained </a:t>
            </a:r>
            <a:r>
              <a:rPr lang="en-US" dirty="0" err="1"/>
              <a:t>multimodals</a:t>
            </a:r>
            <a:r>
              <a:rPr lang="en-US" dirty="0"/>
              <a:t> on text data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83948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BEE9-876A-1E62-8C95-E8BD2F68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D535-0023-50A3-38A7-D26E8905A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Inconsistencies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283EB2-B2CC-130D-6DB1-DE1BA9711B4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0695F6-5573-52FD-2E3E-53DB29211AD4}"/>
              </a:ext>
            </a:extLst>
          </p:cNvPr>
          <p:cNvSpPr txBox="1"/>
          <p:nvPr/>
        </p:nvSpPr>
        <p:spPr>
          <a:xfrm>
            <a:off x="825909" y="1140914"/>
            <a:ext cx="10825317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Records with same </a:t>
            </a:r>
            <a:r>
              <a:rPr lang="en-US" sz="1800" dirty="0" err="1"/>
              <a:t>record_id</a:t>
            </a:r>
            <a:r>
              <a:rPr lang="en-US" sz="1800" dirty="0"/>
              <a:t> are considered as same patient info bu</a:t>
            </a:r>
            <a:r>
              <a:rPr lang="en-US" dirty="0"/>
              <a:t>t those records has different age values, rage, gender, notes and discrepancies in other fields too.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record_id</a:t>
            </a:r>
            <a:r>
              <a:rPr lang="en-US" sz="1800" dirty="0"/>
              <a:t> is the field used to roll up the data of repeated patients.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record_id</a:t>
            </a:r>
            <a:r>
              <a:rPr lang="en-US" sz="1800" dirty="0"/>
              <a:t> is the field </a:t>
            </a:r>
            <a:r>
              <a:rPr lang="en-US" dirty="0"/>
              <a:t>that indicates the visit number of the same patient.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If the</a:t>
            </a:r>
            <a:r>
              <a:rPr lang="en-US" dirty="0"/>
              <a:t> patient has different records for different visits. Why does each record have up to 10 notes.</a:t>
            </a:r>
          </a:p>
        </p:txBody>
      </p:sp>
    </p:spTree>
    <p:extLst>
      <p:ext uri="{BB962C8B-B14F-4D97-AF65-F5344CB8AC3E}">
        <p14:creationId xmlns:p14="http://schemas.microsoft.com/office/powerpoint/2010/main" val="2199249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B55B-2E8B-8385-4FFA-32E6AEB0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C42B-39B7-1794-7349-19418685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Leveraging Embeddings to make classification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3E5788-4E26-1896-2F57-BC3D73B25BD3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E79472-3BB5-335C-502F-9B45DE3306B1}"/>
              </a:ext>
            </a:extLst>
          </p:cNvPr>
          <p:cNvSpPr txBox="1"/>
          <p:nvPr/>
        </p:nvSpPr>
        <p:spPr>
          <a:xfrm>
            <a:off x="825909" y="1140914"/>
            <a:ext cx="10825317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Paper on </a:t>
            </a:r>
            <a:r>
              <a:rPr lang="en-US" dirty="0"/>
              <a:t>Enriching Tabular Data with Contextual LLM Embeddings (</a:t>
            </a:r>
            <a:r>
              <a:rPr lang="en-US" dirty="0">
                <a:hlinkClick r:id="rId3"/>
              </a:rPr>
              <a:t>https://arxiv.org/pdf/2411.01645v1</a:t>
            </a:r>
            <a:r>
              <a:rPr lang="en-US" dirty="0"/>
              <a:t>)</a:t>
            </a:r>
            <a:endParaRPr lang="en-US" b="0" i="0" dirty="0">
              <a:effectLst/>
              <a:latin typeface="__fkGroteskNeue_598ab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LLMs like GPT-2 and </a:t>
            </a:r>
            <a:r>
              <a:rPr lang="en-US" dirty="0" err="1"/>
              <a:t>RoBERTA</a:t>
            </a:r>
            <a:r>
              <a:rPr lang="en-US" dirty="0"/>
              <a:t> are used to generate embeddings.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Combination of embeddings from different models and tabular data is evaluated to predict the best combination on various publicly available datasets.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Privacy-Preserving Potential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Increased performance compared to traditional ensemble model performance on tabular data when embeddings are integrated with tabular data.</a:t>
            </a:r>
          </a:p>
        </p:txBody>
      </p:sp>
    </p:spTree>
    <p:extLst>
      <p:ext uri="{BB962C8B-B14F-4D97-AF65-F5344CB8AC3E}">
        <p14:creationId xmlns:p14="http://schemas.microsoft.com/office/powerpoint/2010/main" val="407576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F51F-7C42-7FB4-4C9F-DCCBB4B0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FFCD-1190-8F13-F4EE-90312D07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Revisiting Multimodal Transformers for Tabular Data with Text Fields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88AB25-4243-5A17-DD23-4EAF28232CF4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83894D-6C32-7AF0-140B-FA5D1829791F}"/>
              </a:ext>
            </a:extLst>
          </p:cNvPr>
          <p:cNvSpPr txBox="1"/>
          <p:nvPr/>
        </p:nvSpPr>
        <p:spPr>
          <a:xfrm>
            <a:off x="825909" y="1140914"/>
            <a:ext cx="1082531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Paper on </a:t>
            </a:r>
            <a:r>
              <a:rPr lang="en-US" dirty="0"/>
              <a:t>Tabular-Text Transformer (</a:t>
            </a:r>
            <a:r>
              <a:rPr lang="en-US" dirty="0">
                <a:hlinkClick r:id="rId3"/>
              </a:rPr>
              <a:t>https://aclanthology.org/2024.findings-acl.87.pdf</a:t>
            </a:r>
            <a:r>
              <a:rPr lang="en-US" dirty="0"/>
              <a:t>)</a:t>
            </a:r>
            <a:endParaRPr lang="en-US" b="0" i="0" dirty="0">
              <a:effectLst/>
              <a:latin typeface="__fkGroteskNeue_598ab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TTT consistently outperforms other multimodal approaches in classification tasks, especially for datasets with smaller sample sizes or complex feature interactions.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The distance-to-quantile embedding scheme improves the handling of numerical features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Uncertainty quantification methods effectively identify predictions requiring expert review, enhancing trustworthiness in high-stakes applications.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(Multi-Sentence Answers)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909484" y="1174957"/>
            <a:ext cx="1012722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</a:t>
            </a:r>
            <a:r>
              <a:rPr lang="en-US" b="1" dirty="0"/>
              <a:t>top models in </a:t>
            </a:r>
            <a:r>
              <a:rPr lang="en-US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Massive Text Embedding Benchmark </a:t>
            </a:r>
            <a:r>
              <a:rPr lang="en-US" dirty="0"/>
              <a:t>using output embeddings considering answers span in multiple sentences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EA3FE-5500-28BD-38B6-032E139A6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86892"/>
              </p:ext>
            </p:extLst>
          </p:nvPr>
        </p:nvGraphicFramePr>
        <p:xfrm>
          <a:off x="1573161" y="2781623"/>
          <a:ext cx="8455742" cy="2901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9517">
                  <a:extLst>
                    <a:ext uri="{9D8B030D-6E8A-4147-A177-3AD203B41FA5}">
                      <a16:colId xmlns:a16="http://schemas.microsoft.com/office/drawing/2014/main" val="1429971006"/>
                    </a:ext>
                  </a:extLst>
                </a:gridCol>
                <a:gridCol w="3378298">
                  <a:extLst>
                    <a:ext uri="{9D8B030D-6E8A-4147-A177-3AD203B41FA5}">
                      <a16:colId xmlns:a16="http://schemas.microsoft.com/office/drawing/2014/main" val="690102659"/>
                    </a:ext>
                  </a:extLst>
                </a:gridCol>
                <a:gridCol w="959517">
                  <a:extLst>
                    <a:ext uri="{9D8B030D-6E8A-4147-A177-3AD203B41FA5}">
                      <a16:colId xmlns:a16="http://schemas.microsoft.com/office/drawing/2014/main" val="3818133223"/>
                    </a:ext>
                  </a:extLst>
                </a:gridCol>
                <a:gridCol w="959517">
                  <a:extLst>
                    <a:ext uri="{9D8B030D-6E8A-4147-A177-3AD203B41FA5}">
                      <a16:colId xmlns:a16="http://schemas.microsoft.com/office/drawing/2014/main" val="1998920384"/>
                    </a:ext>
                  </a:extLst>
                </a:gridCol>
                <a:gridCol w="1239376">
                  <a:extLst>
                    <a:ext uri="{9D8B030D-6E8A-4147-A177-3AD203B41FA5}">
                      <a16:colId xmlns:a16="http://schemas.microsoft.com/office/drawing/2014/main" val="3717264049"/>
                    </a:ext>
                  </a:extLst>
                </a:gridCol>
                <a:gridCol w="959517">
                  <a:extLst>
                    <a:ext uri="{9D8B030D-6E8A-4147-A177-3AD203B41FA5}">
                      <a16:colId xmlns:a16="http://schemas.microsoft.com/office/drawing/2014/main" val="564535846"/>
                    </a:ext>
                  </a:extLst>
                </a:gridCol>
              </a:tblGrid>
              <a:tr h="577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00129"/>
                  </a:ext>
                </a:extLst>
              </a:tr>
              <a:tr h="577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Lajavaness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/bilingual-embedding-large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6226090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w601sxs/b1ade-embed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9476834"/>
                  </a:ext>
                </a:extLst>
              </a:tr>
              <a:tr h="577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mixedbread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-ai/mxbai-embed-large-v1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5177268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Labib11/MUG-B-1.6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904381"/>
                  </a:ext>
                </a:extLst>
              </a:tr>
              <a:tr h="5779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mixedbread</a:t>
                      </a: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-ai/mxbai-embed-2d-large-v1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956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446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57CD8-0F04-DB58-80AF-331E03F0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F4D6-34DD-3374-73E0-35DA21880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Analysis Combinations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E185A6-E885-B506-4809-1E81C2839233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3ED502-9868-3C97-BE17-803A55EA8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49716"/>
              </p:ext>
            </p:extLst>
          </p:nvPr>
        </p:nvGraphicFramePr>
        <p:xfrm>
          <a:off x="1612489" y="2989006"/>
          <a:ext cx="8259097" cy="1278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0145">
                  <a:extLst>
                    <a:ext uri="{9D8B030D-6E8A-4147-A177-3AD203B41FA5}">
                      <a16:colId xmlns:a16="http://schemas.microsoft.com/office/drawing/2014/main" val="3574689285"/>
                    </a:ext>
                  </a:extLst>
                </a:gridCol>
                <a:gridCol w="1784873">
                  <a:extLst>
                    <a:ext uri="{9D8B030D-6E8A-4147-A177-3AD203B41FA5}">
                      <a16:colId xmlns:a16="http://schemas.microsoft.com/office/drawing/2014/main" val="3369607701"/>
                    </a:ext>
                  </a:extLst>
                </a:gridCol>
                <a:gridCol w="1866005">
                  <a:extLst>
                    <a:ext uri="{9D8B030D-6E8A-4147-A177-3AD203B41FA5}">
                      <a16:colId xmlns:a16="http://schemas.microsoft.com/office/drawing/2014/main" val="1002620802"/>
                    </a:ext>
                  </a:extLst>
                </a:gridCol>
                <a:gridCol w="2158074">
                  <a:extLst>
                    <a:ext uri="{9D8B030D-6E8A-4147-A177-3AD203B41FA5}">
                      <a16:colId xmlns:a16="http://schemas.microsoft.com/office/drawing/2014/main" val="1963114422"/>
                    </a:ext>
                  </a:extLst>
                </a:gridCol>
              </a:tblGrid>
              <a:tr h="639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All Patients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 + Tabular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 + Tabular + Notes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8172991"/>
                  </a:ext>
                </a:extLst>
              </a:tr>
              <a:tr h="6390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Patients with notes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 + Tabular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 + Tabular + Notes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4681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483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B9CBE-6DFD-714A-67F7-FFD6D110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C8A7-31F8-AFF4-C0EC-2D716D5B2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Analysis Combinations - Performance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72E6F-6F12-75D9-FC30-E1C5C2134B9E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5BB6023-4464-DA80-FD6A-45BA0E20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3" y="2030097"/>
            <a:ext cx="11265650" cy="31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43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CD4A3-9D71-043E-CD20-60BF923B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D080-4CC8-01A0-3AF5-6E4D89D0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Performance comparison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E76031-BBE0-43C9-9814-05AEBE53C125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7F0F0E5-CAFE-899E-37F1-87261276D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4" y="1210113"/>
            <a:ext cx="8215162" cy="5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59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E5971-816E-86F0-58FF-91B0D2624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9705-6AB8-E539-EB21-71D685FF5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Feature Importances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B53704-864B-9FAF-854C-9AA00E744E89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1CCEE8-8797-F5F7-FEFE-E6211B39B6A4}"/>
              </a:ext>
            </a:extLst>
          </p:cNvPr>
          <p:cNvSpPr txBox="1">
            <a:spLocks/>
          </p:cNvSpPr>
          <p:nvPr/>
        </p:nvSpPr>
        <p:spPr>
          <a:xfrm>
            <a:off x="993058" y="1455174"/>
            <a:ext cx="9665108" cy="786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Files with feature importance on Resource notes , All the notes concatenated</a:t>
            </a:r>
          </a:p>
        </p:txBody>
      </p:sp>
    </p:spTree>
    <p:extLst>
      <p:ext uri="{BB962C8B-B14F-4D97-AF65-F5344CB8AC3E}">
        <p14:creationId xmlns:p14="http://schemas.microsoft.com/office/powerpoint/2010/main" val="22898938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7FC2-D03E-183E-482A-22A03D3F1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D3BF-AE3A-511C-9B73-32B15D9F1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Performance variation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0D18BB-21DD-3908-BE39-848747C2C5B3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D9C64FB-C7D6-6263-27B5-3BE2E0F721F2}"/>
              </a:ext>
            </a:extLst>
          </p:cNvPr>
          <p:cNvSpPr txBox="1">
            <a:spLocks/>
          </p:cNvSpPr>
          <p:nvPr/>
        </p:nvSpPr>
        <p:spPr>
          <a:xfrm>
            <a:off x="993058" y="1455173"/>
            <a:ext cx="9707599" cy="1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000" dirty="0"/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Performance decreased with by including Bigrams and Trigrams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Cross validation AUC is  lower than Test AUC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1BD2B-21AC-7329-0E36-DA72365C9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3968085"/>
            <a:ext cx="9990627" cy="9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04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D9A8-F8FF-82B5-3C1E-76C85B30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5F95-3731-FEF7-4F00-5B29A8696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3" y="176981"/>
            <a:ext cx="9281652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Feature Importances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73B576-A06D-6A30-B51B-B5738A716705}"/>
              </a:ext>
            </a:extLst>
          </p:cNvPr>
          <p:cNvCxnSpPr/>
          <p:nvPr/>
        </p:nvCxnSpPr>
        <p:spPr>
          <a:xfrm>
            <a:off x="196645" y="1140914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4550B5E-DD03-B381-ABD0-A80108514002}"/>
              </a:ext>
            </a:extLst>
          </p:cNvPr>
          <p:cNvSpPr txBox="1">
            <a:spLocks/>
          </p:cNvSpPr>
          <p:nvPr/>
        </p:nvSpPr>
        <p:spPr>
          <a:xfrm>
            <a:off x="993058" y="1455174"/>
            <a:ext cx="9665108" cy="786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 importances at model training stage</a:t>
            </a:r>
          </a:p>
        </p:txBody>
      </p:sp>
    </p:spTree>
    <p:extLst>
      <p:ext uri="{BB962C8B-B14F-4D97-AF65-F5344CB8AC3E}">
        <p14:creationId xmlns:p14="http://schemas.microsoft.com/office/powerpoint/2010/main" val="1550639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EB01AD-5DCA-B1AC-0B3A-95ACD65C4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0686"/>
            <a:ext cx="91440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5863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FDC-94F5-6FDD-56E9-4A0E5AA99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419" y="98323"/>
            <a:ext cx="10913807" cy="89473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STS performance metrics (Multi-Sentence Answers)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CE8E2-89B9-3551-CF9C-812F610A0AB2}"/>
              </a:ext>
            </a:extLst>
          </p:cNvPr>
          <p:cNvSpPr txBox="1"/>
          <p:nvPr/>
        </p:nvSpPr>
        <p:spPr>
          <a:xfrm>
            <a:off x="791496" y="1170799"/>
            <a:ext cx="1080565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of </a:t>
            </a:r>
            <a:r>
              <a:rPr lang="en-US" b="1" dirty="0"/>
              <a:t>BERT variants using concatenation of last 3-layer embeddings </a:t>
            </a:r>
            <a:r>
              <a:rPr lang="en-US" dirty="0"/>
              <a:t>considering answers span in multiple sentences is as follows: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759347-1A50-EB2F-F11A-8F0BFFD9F12C}"/>
              </a:ext>
            </a:extLst>
          </p:cNvPr>
          <p:cNvCxnSpPr/>
          <p:nvPr/>
        </p:nvCxnSpPr>
        <p:spPr>
          <a:xfrm>
            <a:off x="186813" y="993058"/>
            <a:ext cx="1157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864BE6-12D2-8C8D-3160-550A1916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00591"/>
              </p:ext>
            </p:extLst>
          </p:nvPr>
        </p:nvGraphicFramePr>
        <p:xfrm>
          <a:off x="845575" y="2231922"/>
          <a:ext cx="10805651" cy="4259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618">
                  <a:extLst>
                    <a:ext uri="{9D8B030D-6E8A-4147-A177-3AD203B41FA5}">
                      <a16:colId xmlns:a16="http://schemas.microsoft.com/office/drawing/2014/main" val="3538258583"/>
                    </a:ext>
                  </a:extLst>
                </a:gridCol>
                <a:gridCol w="3842696">
                  <a:extLst>
                    <a:ext uri="{9D8B030D-6E8A-4147-A177-3AD203B41FA5}">
                      <a16:colId xmlns:a16="http://schemas.microsoft.com/office/drawing/2014/main" val="2184444004"/>
                    </a:ext>
                  </a:extLst>
                </a:gridCol>
                <a:gridCol w="1317523">
                  <a:extLst>
                    <a:ext uri="{9D8B030D-6E8A-4147-A177-3AD203B41FA5}">
                      <a16:colId xmlns:a16="http://schemas.microsoft.com/office/drawing/2014/main" val="3021183129"/>
                    </a:ext>
                  </a:extLst>
                </a:gridCol>
                <a:gridCol w="898334">
                  <a:extLst>
                    <a:ext uri="{9D8B030D-6E8A-4147-A177-3AD203B41FA5}">
                      <a16:colId xmlns:a16="http://schemas.microsoft.com/office/drawing/2014/main" val="1451041526"/>
                    </a:ext>
                  </a:extLst>
                </a:gridCol>
                <a:gridCol w="1311455">
                  <a:extLst>
                    <a:ext uri="{9D8B030D-6E8A-4147-A177-3AD203B41FA5}">
                      <a16:colId xmlns:a16="http://schemas.microsoft.com/office/drawing/2014/main" val="972137811"/>
                    </a:ext>
                  </a:extLst>
                </a:gridCol>
                <a:gridCol w="1311455">
                  <a:extLst>
                    <a:ext uri="{9D8B030D-6E8A-4147-A177-3AD203B41FA5}">
                      <a16:colId xmlns:a16="http://schemas.microsoft.com/office/drawing/2014/main" val="4222712036"/>
                    </a:ext>
                  </a:extLst>
                </a:gridCol>
                <a:gridCol w="1237570">
                  <a:extLst>
                    <a:ext uri="{9D8B030D-6E8A-4147-A177-3AD203B41FA5}">
                      <a16:colId xmlns:a16="http://schemas.microsoft.com/office/drawing/2014/main" val="1107569148"/>
                    </a:ext>
                  </a:extLst>
                </a:gridCol>
              </a:tblGrid>
              <a:tr h="3818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Embedding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03773"/>
                  </a:ext>
                </a:extLst>
              </a:tr>
              <a:tr h="3818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sentence-transformers/paraphrase-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distilroberta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0.196462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0.348933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0.191629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870383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0.185901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0.335664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0.177218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6083235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emilyalsentzer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Bio_ClinicalBERT</a:t>
                      </a:r>
                      <a:endParaRPr lang="en-US" sz="1200" b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0.204033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0.353826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0.198797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3920550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0.198971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0.348527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0.195493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9095725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dmis-lab/biobert-base-cased-v1.1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0.208218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0.358188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0.204064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7697704"/>
                  </a:ext>
                </a:extLst>
              </a:tr>
              <a:tr h="3818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0.196094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0.33969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0.193429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7287953"/>
                  </a:ext>
                </a:extLst>
              </a:tr>
              <a:tr h="3818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bionlp</a:t>
                      </a: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/bluebert_pubmed_mimic_uncased_L-12_H-76...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0.189914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0.331667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0.185624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433145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</a:t>
                      </a: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0.21645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0.350742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0.225853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6161040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0.000552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0.211526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0.367107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0.21367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2051816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0.184724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0.35042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0.174745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5925331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roberta-base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0.207318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0.35039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0.203608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1105596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Pooling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0.195889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0.345988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0.190271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4282083"/>
                  </a:ext>
                </a:extLst>
              </a:tr>
              <a:tr h="2732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distilbert-base-uncased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0.191566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0.347302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0.185051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0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01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16884</TotalTime>
  <Words>3505</Words>
  <Application>Microsoft Office PowerPoint</Application>
  <PresentationFormat>Widescreen</PresentationFormat>
  <Paragraphs>920</Paragraphs>
  <Slides>86</Slides>
  <Notes>74</Notes>
  <HiddenSlides>6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__fkGroteskNeue_598ab8</vt:lpstr>
      <vt:lpstr>Aptos</vt:lpstr>
      <vt:lpstr>Aptos Display</vt:lpstr>
      <vt:lpstr>Aptos Narrow</vt:lpstr>
      <vt:lpstr>Arial</vt:lpstr>
      <vt:lpstr>Calibri</vt:lpstr>
      <vt:lpstr>Google Sans</vt:lpstr>
      <vt:lpstr>Inherit</vt:lpstr>
      <vt:lpstr>Office Theme</vt:lpstr>
      <vt:lpstr>Packager Shell Object</vt:lpstr>
      <vt:lpstr>Medical  Information Retrieval</vt:lpstr>
      <vt:lpstr>Datasets</vt:lpstr>
      <vt:lpstr>Data Pre-processing</vt:lpstr>
      <vt:lpstr>STS performance metrics (1 sentence answer)</vt:lpstr>
      <vt:lpstr>Embeddings</vt:lpstr>
      <vt:lpstr>Adaptive Threshold Logic for Sentence Selection</vt:lpstr>
      <vt:lpstr>STS performance metrics (Multi-Sentence Answers)</vt:lpstr>
      <vt:lpstr>STS performance metrics (Multi-Sentence Answers)</vt:lpstr>
      <vt:lpstr>STS performance metrics (Multi-Sentence Answers)</vt:lpstr>
      <vt:lpstr>STS performance metrics (Multi-Sentence Answers)</vt:lpstr>
      <vt:lpstr>STS performance metrics (Multi-Sentence Answers)</vt:lpstr>
      <vt:lpstr>QA performance metrics</vt:lpstr>
      <vt:lpstr>Gen QA performance metrics</vt:lpstr>
      <vt:lpstr>Generative AI models challenges</vt:lpstr>
      <vt:lpstr>Microsoft Phi</vt:lpstr>
      <vt:lpstr>NEXT STEPS</vt:lpstr>
      <vt:lpstr>SUHI Analysis</vt:lpstr>
      <vt:lpstr>EDA</vt:lpstr>
      <vt:lpstr>EDA</vt:lpstr>
      <vt:lpstr>Data Cleaning</vt:lpstr>
      <vt:lpstr>Frequent Words</vt:lpstr>
      <vt:lpstr>Similarity Score distribution - BioBERT (Topics)</vt:lpstr>
      <vt:lpstr>Similarity Score distribution - BioBERT (Statements)</vt:lpstr>
      <vt:lpstr>BioBERT (Topics)</vt:lpstr>
      <vt:lpstr>Similarity Score distribution - BERT Large (Topics)</vt:lpstr>
      <vt:lpstr>Similarity Score distribution - BERT Large (Statements)</vt:lpstr>
      <vt:lpstr>BERT Large (Topics)</vt:lpstr>
      <vt:lpstr>Readmitted vs Combined Notes</vt:lpstr>
      <vt:lpstr>Statistical Tests</vt:lpstr>
      <vt:lpstr>Visualizations (Distributions)</vt:lpstr>
      <vt:lpstr>Statistical Tests (Cont)</vt:lpstr>
      <vt:lpstr>Visualizations (Cont)</vt:lpstr>
      <vt:lpstr>Topic Modeling</vt:lpstr>
      <vt:lpstr>Topic Modeling - Readmitted pts with longer notes</vt:lpstr>
      <vt:lpstr>Readmitted pts with longer notes</vt:lpstr>
      <vt:lpstr>NEXT STEPS</vt:lpstr>
      <vt:lpstr>Readmitted pts concatenated notes variable lengths- LDA</vt:lpstr>
      <vt:lpstr>Not Readmitted pts concatenated notes variable lengths- LDA</vt:lpstr>
      <vt:lpstr>Readmitted &amp; Not pts concatenated notes - LDA</vt:lpstr>
      <vt:lpstr>Readmitted vs Not pts concatenated notes – LDA Vis</vt:lpstr>
      <vt:lpstr>Readmitted vs Not pts concatenated notes - LDA</vt:lpstr>
      <vt:lpstr>Readmitted vs Not pts concatenated notes - LDA</vt:lpstr>
      <vt:lpstr>Readmitted pts individual notes - LDA</vt:lpstr>
      <vt:lpstr>Not Readmitted pts individual notes - LDA</vt:lpstr>
      <vt:lpstr>Readmitted and Not readmitted very long sample Notes</vt:lpstr>
      <vt:lpstr>Generative model to find the presence of topic</vt:lpstr>
      <vt:lpstr>Generative model to find the presence &amp; sentiment</vt:lpstr>
      <vt:lpstr>Generative model to find the presence &amp; sentiment</vt:lpstr>
      <vt:lpstr>Topic modeling on all the patients with notes</vt:lpstr>
      <vt:lpstr>Notes</vt:lpstr>
      <vt:lpstr>Hyper Parameter Tuning</vt:lpstr>
      <vt:lpstr>Literature</vt:lpstr>
      <vt:lpstr>Other Independent Variables vs Notes – Word Cloud</vt:lpstr>
      <vt:lpstr>Other Independent Variables vs Notes – Word Cloud</vt:lpstr>
      <vt:lpstr>Other Independent Variables vs Notes – Word Cloud</vt:lpstr>
      <vt:lpstr>Other Independent Variables vs Notes – Word Cloud</vt:lpstr>
      <vt:lpstr>Other Independent Variables vs Notes – Word Cloud</vt:lpstr>
      <vt:lpstr>Literature</vt:lpstr>
      <vt:lpstr>Matrix Generation</vt:lpstr>
      <vt:lpstr>Next Steps – 11/11/2024</vt:lpstr>
      <vt:lpstr>Bi Term Topic Model</vt:lpstr>
      <vt:lpstr>Bitermplus topics</vt:lpstr>
      <vt:lpstr>Bitermplus topics</vt:lpstr>
      <vt:lpstr>Bitermplus – optimal # of topics </vt:lpstr>
      <vt:lpstr>Bitermplus – optimal # of iterations </vt:lpstr>
      <vt:lpstr>Bitermplus – cross tab</vt:lpstr>
      <vt:lpstr>Bitermplus – Topics</vt:lpstr>
      <vt:lpstr>Bitermplus – Word probabilities</vt:lpstr>
      <vt:lpstr>Bitermplus – Topic Probs</vt:lpstr>
      <vt:lpstr>Random forest classifier</vt:lpstr>
      <vt:lpstr>Next steps – 12/16/2024</vt:lpstr>
      <vt:lpstr>Classification model performance comparison</vt:lpstr>
      <vt:lpstr>Bitermplus – Topic Probs correlation matrix</vt:lpstr>
      <vt:lpstr>Classification model performance comparison</vt:lpstr>
      <vt:lpstr>Classification model performance – Other team</vt:lpstr>
      <vt:lpstr>Next steps – 12/30/24</vt:lpstr>
      <vt:lpstr>Data Inconsistencies</vt:lpstr>
      <vt:lpstr>Leveraging Embeddings to make classification</vt:lpstr>
      <vt:lpstr>Revisiting Multimodal Transformers for Tabular Data with Text Fields</vt:lpstr>
      <vt:lpstr>Analysis Combinations</vt:lpstr>
      <vt:lpstr>Analysis Combinations - Performance</vt:lpstr>
      <vt:lpstr>Performance comparison</vt:lpstr>
      <vt:lpstr>Feature Importances</vt:lpstr>
      <vt:lpstr>Performance variation</vt:lpstr>
      <vt:lpstr>Feature Importances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Veeramreddy, Naveen Kumar Reddy</dc:creator>
  <cp:lastModifiedBy>Veeramreddy, Naveen Kumar Reddy</cp:lastModifiedBy>
  <cp:revision>192</cp:revision>
  <dcterms:created xsi:type="dcterms:W3CDTF">2024-08-17T22:00:28Z</dcterms:created>
  <dcterms:modified xsi:type="dcterms:W3CDTF">2025-03-10T03:54:46Z</dcterms:modified>
</cp:coreProperties>
</file>